
<file path=[Content_Types].xml><?xml version="1.0" encoding="utf-8"?>
<Types xmlns="http://schemas.openxmlformats.org/package/2006/content-types">
  <Default Extension="png" ContentType="image/png"/>
  <Default Extension="tmp" ContentType="image/png"/>
  <Default Extension="emf" ContentType="image/x-emf"/>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7"/>
  </p:notesMasterIdLst>
  <p:handoutMasterIdLst>
    <p:handoutMasterId r:id="rId68"/>
  </p:handoutMasterIdLst>
  <p:sldIdLst>
    <p:sldId id="257" r:id="rId5"/>
    <p:sldId id="375" r:id="rId6"/>
    <p:sldId id="268" r:id="rId7"/>
    <p:sldId id="319" r:id="rId8"/>
    <p:sldId id="354" r:id="rId9"/>
    <p:sldId id="355" r:id="rId10"/>
    <p:sldId id="336" r:id="rId11"/>
    <p:sldId id="386" r:id="rId12"/>
    <p:sldId id="338" r:id="rId13"/>
    <p:sldId id="387" r:id="rId14"/>
    <p:sldId id="339" r:id="rId15"/>
    <p:sldId id="388" r:id="rId16"/>
    <p:sldId id="389" r:id="rId17"/>
    <p:sldId id="390" r:id="rId18"/>
    <p:sldId id="317" r:id="rId19"/>
    <p:sldId id="322" r:id="rId20"/>
    <p:sldId id="356" r:id="rId21"/>
    <p:sldId id="340" r:id="rId22"/>
    <p:sldId id="357" r:id="rId23"/>
    <p:sldId id="341" r:id="rId24"/>
    <p:sldId id="358" r:id="rId25"/>
    <p:sldId id="342" r:id="rId26"/>
    <p:sldId id="343" r:id="rId27"/>
    <p:sldId id="344" r:id="rId28"/>
    <p:sldId id="345" r:id="rId29"/>
    <p:sldId id="318" r:id="rId30"/>
    <p:sldId id="332" r:id="rId31"/>
    <p:sldId id="378" r:id="rId32"/>
    <p:sldId id="346" r:id="rId33"/>
    <p:sldId id="333" r:id="rId34"/>
    <p:sldId id="334" r:id="rId35"/>
    <p:sldId id="347" r:id="rId36"/>
    <p:sldId id="349" r:id="rId37"/>
    <p:sldId id="350" r:id="rId38"/>
    <p:sldId id="359" r:id="rId39"/>
    <p:sldId id="379" r:id="rId40"/>
    <p:sldId id="351" r:id="rId41"/>
    <p:sldId id="352" r:id="rId42"/>
    <p:sldId id="360" r:id="rId43"/>
    <p:sldId id="353" r:id="rId44"/>
    <p:sldId id="380" r:id="rId45"/>
    <p:sldId id="361" r:id="rId46"/>
    <p:sldId id="381" r:id="rId47"/>
    <p:sldId id="382" r:id="rId48"/>
    <p:sldId id="383" r:id="rId49"/>
    <p:sldId id="384" r:id="rId50"/>
    <p:sldId id="385" r:id="rId51"/>
    <p:sldId id="362" r:id="rId52"/>
    <p:sldId id="363" r:id="rId53"/>
    <p:sldId id="393" r:id="rId54"/>
    <p:sldId id="365" r:id="rId55"/>
    <p:sldId id="367" r:id="rId56"/>
    <p:sldId id="394" r:id="rId57"/>
    <p:sldId id="370" r:id="rId58"/>
    <p:sldId id="371" r:id="rId59"/>
    <p:sldId id="372" r:id="rId60"/>
    <p:sldId id="373" r:id="rId61"/>
    <p:sldId id="392" r:id="rId62"/>
    <p:sldId id="374" r:id="rId63"/>
    <p:sldId id="395" r:id="rId64"/>
    <p:sldId id="267" r:id="rId65"/>
    <p:sldId id="331"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5" autoAdjust="0"/>
    <p:restoredTop sz="80000"/>
  </p:normalViewPr>
  <p:slideViewPr>
    <p:cSldViewPr snapToGrid="0" snapToObjects="1">
      <p:cViewPr varScale="1">
        <p:scale>
          <a:sx n="125" d="100"/>
          <a:sy n="125" d="100"/>
        </p:scale>
        <p:origin x="1020" y="64"/>
      </p:cViewPr>
      <p:guideLst>
        <p:guide orient="horz" pos="3090"/>
        <p:guide pos="224"/>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04/01/2021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04/01/2021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4</a:t>
            </a:fld>
            <a:endParaRPr lang="en-US"/>
          </a:p>
        </p:txBody>
      </p:sp>
    </p:spTree>
    <p:extLst>
      <p:ext uri="{BB962C8B-B14F-4D97-AF65-F5344CB8AC3E}">
        <p14:creationId xmlns:p14="http://schemas.microsoft.com/office/powerpoint/2010/main" val="178595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Polar Coordinate System is a two-dimensional coordinate system.  Each data point is determined by the distance between a fixed point and an angle from a fixed direction.  The fixed point, which is analogous to the origin in the Cartesian Coordinate System, is called the Pole.  The ray or half-line from the Pole in the fixed direction is called the Polar Axis.  The distance from the Pole is called the Radial Coordinate or Radius, and the angle is called the Angular Coordinate, Polar Angle or Azimuth.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This coordinate system is less used than the Cartesian Coordinate System, but it is useful in cases where the angle or direction is 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402035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surface of the Earth is wrapped around a spherical mass, but we usually want to display a location on Earth on a two-dimensional surface, like a piece of paper or a computer screen.  Therefore, there is a variety of ways to map the surface of the Earth on a two-dimensional surface, which are called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You can briefly touch upon the different type of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23</a:t>
            </a:fld>
            <a:endParaRPr lang="en-US"/>
          </a:p>
        </p:txBody>
      </p:sp>
    </p:spTree>
    <p:extLst>
      <p:ext uri="{BB962C8B-B14F-4D97-AF65-F5344CB8AC3E}">
        <p14:creationId xmlns:p14="http://schemas.microsoft.com/office/powerpoint/2010/main" val="237294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24</a:t>
            </a:fld>
            <a:endParaRPr lang="en-US"/>
          </a:p>
        </p:txBody>
      </p:sp>
    </p:spTree>
    <p:extLst>
      <p:ext uri="{BB962C8B-B14F-4D97-AF65-F5344CB8AC3E}">
        <p14:creationId xmlns:p14="http://schemas.microsoft.com/office/powerpoint/2010/main" val="375629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231677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97600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3531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2401062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By using Position Visual Cue, we can spot trends, clusters and outliers by plotting a lot of data points within the x and y planes. However, it will be challenging to identify what each data point represents. </a:t>
            </a:r>
          </a:p>
          <a:p>
            <a:endParaRPr lang="en-US" sz="1200" b="0" i="0" u="none" strike="noStrike" kern="1200" baseline="0" dirty="0" smtClean="0">
              <a:solidFill>
                <a:schemeClr val="tx1"/>
              </a:solidFill>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5</a:t>
            </a:fld>
            <a:endParaRPr lang="en-US"/>
          </a:p>
        </p:txBody>
      </p:sp>
    </p:spTree>
    <p:extLst>
      <p:ext uri="{BB962C8B-B14F-4D97-AF65-F5344CB8AC3E}">
        <p14:creationId xmlns:p14="http://schemas.microsoft.com/office/powerpoint/2010/main" val="85558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3000762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04030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2974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27147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13008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smtClean="0"/>
              <a:t>Compare AVG and derived aggregated</a:t>
            </a:r>
            <a:r>
              <a:rPr lang="en-US" altLang="en-US" baseline="0" dirty="0" smtClean="0"/>
              <a:t> value, SUM/COUNTD          sum of sales/number of distinct order</a:t>
            </a:r>
          </a:p>
          <a:p>
            <a:pPr eaLnBrk="1" hangingPunct="1">
              <a:spcBef>
                <a:spcPct val="0"/>
              </a:spcBef>
            </a:pPr>
            <a:endParaRPr lang="en-US" altLang="en-US" baseline="0" dirty="0" smtClean="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smtClean="0"/>
              <a:t>Compare AVG and derived aggregated</a:t>
            </a:r>
            <a:r>
              <a:rPr lang="en-US" altLang="en-US" baseline="0" dirty="0" smtClean="0"/>
              <a:t> value, SUM/COUNT          sum of sales/number </a:t>
            </a:r>
            <a:r>
              <a:rPr lang="en-US" altLang="en-US" baseline="0" smtClean="0"/>
              <a:t>of order</a:t>
            </a:r>
            <a:endParaRPr lang="en-SG" altLang="en-US" dirty="0" smtClean="0"/>
          </a:p>
          <a:p>
            <a:pPr eaLnBrk="1" hangingPunct="1">
              <a:spcBef>
                <a:spcPct val="0"/>
              </a:spcBef>
            </a:pPr>
            <a:endParaRPr lang="en-SG" altLang="en-US" dirty="0"/>
          </a:p>
        </p:txBody>
      </p:sp>
    </p:spTree>
    <p:extLst>
      <p:ext uri="{BB962C8B-B14F-4D97-AF65-F5344CB8AC3E}">
        <p14:creationId xmlns:p14="http://schemas.microsoft.com/office/powerpoint/2010/main" val="39088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Part of this exercise is to illustrate the use of calculated field, and introduce students to some basic coding within Tableau. </a:t>
            </a:r>
            <a:endParaRPr lang="en-SG" altLang="en-US" dirty="0" smtClean="0"/>
          </a:p>
          <a:p>
            <a:pPr eaLnBrk="1" hangingPunct="1">
              <a:spcBef>
                <a:spcPct val="0"/>
              </a:spcBef>
            </a:pPr>
            <a:endParaRPr lang="en-US" altLang="en-US" dirty="0" smtClean="0"/>
          </a:p>
          <a:p>
            <a:pPr eaLnBrk="1" hangingPunct="1">
              <a:spcBef>
                <a:spcPct val="0"/>
              </a:spcBef>
            </a:pPr>
            <a:r>
              <a:rPr lang="en-US" altLang="en-US" dirty="0" smtClean="0"/>
              <a:t>Go</a:t>
            </a:r>
            <a:r>
              <a:rPr lang="en-US" altLang="en-US" baseline="0" dirty="0" smtClean="0"/>
              <a:t> through commonly used </a:t>
            </a:r>
            <a:r>
              <a:rPr lang="en-US" altLang="en-US" baseline="0" dirty="0" err="1" smtClean="0"/>
              <a:t>agg</a:t>
            </a:r>
            <a:r>
              <a:rPr lang="en-US" altLang="en-US" baseline="0" dirty="0" smtClean="0"/>
              <a:t> functions</a:t>
            </a:r>
            <a:endParaRPr lang="en-SG" altLang="en-US" dirty="0"/>
          </a:p>
        </p:txBody>
      </p:sp>
    </p:spTree>
    <p:extLst>
      <p:ext uri="{BB962C8B-B14F-4D97-AF65-F5344CB8AC3E}">
        <p14:creationId xmlns:p14="http://schemas.microsoft.com/office/powerpoint/2010/main" val="1591104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15083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4251849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127087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RGB is an additive color model. It means that different proportions of Red, Blue and Green light can be used to produce any color. The RGB color model was created specifically for display purposes (display screens, projectors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7</a:t>
            </a:fld>
            <a:endParaRPr lang="en-US"/>
          </a:p>
        </p:txBody>
      </p:sp>
    </p:spTree>
    <p:extLst>
      <p:ext uri="{BB962C8B-B14F-4D97-AF65-F5344CB8AC3E}">
        <p14:creationId xmlns:p14="http://schemas.microsoft.com/office/powerpoint/2010/main" val="1797629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255422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58372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1247087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53849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072497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61</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CIE 1931 XYZ was the first attempt to produce a color space based on measurements of human color perception and the basis for almost all other color spaces.</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One important CIE standard from around 1931 basically calibrated human </a:t>
            </a:r>
            <a:r>
              <a:rPr lang="en-US" sz="1200" b="1" i="0" kern="1200" dirty="0" err="1" smtClean="0">
                <a:solidFill>
                  <a:schemeClr val="tx1"/>
                </a:solidFill>
                <a:effectLst/>
                <a:latin typeface="+mn-lt"/>
                <a:ea typeface="+mn-ea"/>
                <a:cs typeface="+mn-cs"/>
              </a:rPr>
              <a:t>tristimulus</a:t>
            </a:r>
            <a:r>
              <a:rPr lang="en-US" sz="1200" b="1" i="0" kern="1200" dirty="0" smtClean="0">
                <a:solidFill>
                  <a:schemeClr val="tx1"/>
                </a:solidFill>
                <a:effectLst/>
                <a:latin typeface="+mn-lt"/>
                <a:ea typeface="+mn-ea"/>
                <a:cs typeface="+mn-cs"/>
              </a:rPr>
              <a:t> (RGB) color vision spectral sensitivity.</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9</a:t>
            </a:fld>
            <a:endParaRPr lang="en-US"/>
          </a:p>
        </p:txBody>
      </p:sp>
    </p:spTree>
    <p:extLst>
      <p:ext uri="{BB962C8B-B14F-4D97-AF65-F5344CB8AC3E}">
        <p14:creationId xmlns:p14="http://schemas.microsoft.com/office/powerpoint/2010/main" val="204547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kern="1200" dirty="0" smtClean="0">
                <a:solidFill>
                  <a:schemeClr val="tx1"/>
                </a:solidFill>
                <a:effectLst/>
                <a:latin typeface="+mn-lt"/>
                <a:ea typeface="+mn-ea"/>
                <a:cs typeface="+mn-cs"/>
              </a:rPr>
              <a:t>HSV</a:t>
            </a:r>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A computer graphics student can get fuddled if he/she has been given only Red, Green and Blue lights to create complex shades. For example, what combination should I use to get this exact amount of greenish blue? How should I make it appear "lighter" or more "whiter"? How much of Red should I add to make it appear more "natural"?</a:t>
            </a:r>
          </a:p>
          <a:p>
            <a:pPr rtl="0"/>
            <a:r>
              <a:rPr lang="en-US" sz="1200" b="0" i="0" kern="1200" dirty="0" smtClean="0">
                <a:solidFill>
                  <a:schemeClr val="tx1"/>
                </a:solidFill>
                <a:effectLst/>
                <a:latin typeface="+mn-lt"/>
                <a:ea typeface="+mn-ea"/>
                <a:cs typeface="+mn-cs"/>
              </a:rPr>
              <a:t>For stuff like this, folks came up the HSV space. This space transforms the RGB space into a more convenient representation.</a:t>
            </a:r>
          </a:p>
          <a:p>
            <a:endParaRPr lang="en-US" dirty="0" smtClean="0"/>
          </a:p>
          <a:p>
            <a:pPr rtl="0"/>
            <a:r>
              <a:rPr lang="en-US" sz="1200" b="0" i="0" kern="1200" dirty="0" smtClean="0">
                <a:solidFill>
                  <a:schemeClr val="tx1"/>
                </a:solidFill>
                <a:effectLst/>
                <a:latin typeface="+mn-lt"/>
                <a:ea typeface="+mn-ea"/>
                <a:cs typeface="+mn-cs"/>
              </a:rPr>
              <a:t>Can you observe the difference? The "Whiteness" / "lightness" is a function of R, G and B. However, when we view it in the cube, there is a separate dimension known as </a:t>
            </a:r>
            <a:r>
              <a:rPr lang="en-US" sz="1200" b="1" i="0" kern="1200" dirty="0" smtClean="0">
                <a:solidFill>
                  <a:schemeClr val="tx1"/>
                </a:solidFill>
                <a:effectLst/>
                <a:latin typeface="+mn-lt"/>
                <a:ea typeface="+mn-ea"/>
                <a:cs typeface="+mn-cs"/>
              </a:rPr>
              <a:t>Value </a:t>
            </a:r>
            <a:r>
              <a:rPr lang="en-US" sz="1200" b="0" i="0" kern="1200" dirty="0" smtClean="0">
                <a:solidFill>
                  <a:schemeClr val="tx1"/>
                </a:solidFill>
                <a:effectLst/>
                <a:latin typeface="+mn-lt"/>
                <a:ea typeface="+mn-ea"/>
                <a:cs typeface="+mn-cs"/>
              </a:rPr>
              <a:t>(V) dedicated towards “Whiteness”.</a:t>
            </a:r>
          </a:p>
          <a:p>
            <a:pPr rtl="0"/>
            <a:r>
              <a:rPr lang="en-US" sz="1200" b="0" i="0" kern="1200" dirty="0" smtClean="0">
                <a:solidFill>
                  <a:schemeClr val="tx1"/>
                </a:solidFill>
                <a:effectLst/>
                <a:latin typeface="+mn-lt"/>
                <a:ea typeface="+mn-ea"/>
                <a:cs typeface="+mn-cs"/>
              </a:rPr>
              <a:t>In the RGB cube, the Saturation or "colorfulness" is given by the distance of your color from the 3D diagonal. In the HSV model however, the Saturation is directly given as another dimension.</a:t>
            </a:r>
          </a:p>
          <a:p>
            <a:pPr rtl="0"/>
            <a:r>
              <a:rPr lang="en-US" sz="1200" b="1" i="0" kern="1200" dirty="0" smtClean="0">
                <a:solidFill>
                  <a:schemeClr val="tx1"/>
                </a:solidFill>
                <a:effectLst/>
                <a:latin typeface="+mn-lt"/>
                <a:ea typeface="+mn-ea"/>
                <a:cs typeface="+mn-cs"/>
              </a:rPr>
              <a:t>Conclusion:</a:t>
            </a:r>
            <a:r>
              <a:rPr lang="en-US" sz="1200" b="0" i="0" kern="1200" dirty="0" smtClean="0">
                <a:solidFill>
                  <a:schemeClr val="tx1"/>
                </a:solidFill>
                <a:effectLst/>
                <a:latin typeface="+mn-lt"/>
                <a:ea typeface="+mn-ea"/>
                <a:cs typeface="+mn-cs"/>
              </a:rPr>
              <a:t> For certain applications, we require a better representative model of color and hence, we have the HSV space.</a:t>
            </a: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11</a:t>
            </a:fld>
            <a:endParaRPr lang="en-US"/>
          </a:p>
        </p:txBody>
      </p:sp>
    </p:spTree>
    <p:extLst>
      <p:ext uri="{BB962C8B-B14F-4D97-AF65-F5344CB8AC3E}">
        <p14:creationId xmlns:p14="http://schemas.microsoft.com/office/powerpoint/2010/main" val="431790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12</a:t>
            </a:fld>
            <a:endParaRPr lang="en-US"/>
          </a:p>
        </p:txBody>
      </p:sp>
    </p:spTree>
    <p:extLst>
      <p:ext uri="{BB962C8B-B14F-4D97-AF65-F5344CB8AC3E}">
        <p14:creationId xmlns:p14="http://schemas.microsoft.com/office/powerpoint/2010/main" val="27328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13</a:t>
            </a:fld>
            <a:endParaRPr lang="en-US"/>
          </a:p>
        </p:txBody>
      </p:sp>
    </p:spTree>
    <p:extLst>
      <p:ext uri="{BB962C8B-B14F-4D97-AF65-F5344CB8AC3E}">
        <p14:creationId xmlns:p14="http://schemas.microsoft.com/office/powerpoint/2010/main" val="1380746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14</a:t>
            </a:fld>
            <a:endParaRPr lang="en-US"/>
          </a:p>
        </p:txBody>
      </p:sp>
    </p:spTree>
    <p:extLst>
      <p:ext uri="{BB962C8B-B14F-4D97-AF65-F5344CB8AC3E}">
        <p14:creationId xmlns:p14="http://schemas.microsoft.com/office/powerpoint/2010/main" val="76510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Cartesian Coordinate System is a coordinate system that specifies each data point in a plane by a pair of numerical coordinates.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numerical coordinates are the signed distances from the data point to the two fixed perpendicular reference lines which are measured in the same unit of length. These reference lines are called x- axis and y-axis.  Both axes meet at a point, called origin, which is usually represented by ordered pair (0, 0).  The numerical coordinates can also be expressed as a signed distance from the origin.</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282114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048754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Lst>
  <p:hf hdr="0" ftr="0" dt="0"/>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dot-color.com/tag/chromaticity-diagram/" TargetMode="External"/><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4.xml"/><Relationship Id="rId5" Type="http://schemas.openxmlformats.org/officeDocument/2006/relationships/hyperlink" Target="http://image.slidesharecdn.com/projectionsandarcgis-131008191137-phpapp01/95/understanding-coordinate-systems-and-projections-for-arcgis-4-638.jpg?cb=1381259844"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canvasjs.com/wp-content/uploads/images/gallery/javascript-chart-logarithmic-axis/html5-javascript-chart-multiple-logarithmic-axis.jpeg" TargetMode="External"/><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s-media-cache-ak0.pinimg.com/originals/06/d2/7c/06d27c4e1d7d594ad5f130dc531d2e56.jpg" TargetMode="External"/><Relationship Id="rId2" Type="http://schemas.openxmlformats.org/officeDocument/2006/relationships/image" Target="../media/image25.e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27.tmp"/></Relationships>
</file>

<file path=ppt/slides/_rels/slide3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30.tmp"/></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9.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9.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4.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3.png"/><Relationship Id="rId4" Type="http://schemas.openxmlformats.org/officeDocument/2006/relationships/hyperlink" Target="https://zylab.files.wordpress.com/2010/09/hyperbolic_tree.png" TargetMode="External"/><Relationship Id="rId9" Type="http://schemas.openxmlformats.org/officeDocument/2006/relationships/image" Target="../media/image32.png"/></Relationships>
</file>

<file path=ppt/slides/_rels/slide4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20.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0.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4.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3.png"/><Relationship Id="rId4" Type="http://schemas.openxmlformats.org/officeDocument/2006/relationships/hyperlink" Target="https://zylab.files.wordpress.com/2010/09/hyperbolic_tree.png" TargetMode="External"/><Relationship Id="rId9"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1.xml"/><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12.xml"/><Relationship Id="rId6" Type="http://schemas.openxmlformats.org/officeDocument/2006/relationships/hyperlink" Target="http://www.faculty.virginia.edu/ASTR3130/lablinks/GuidePlots.html" TargetMode="External"/><Relationship Id="rId5" Type="http://schemas.openxmlformats.org/officeDocument/2006/relationships/image" Target="../media/image37.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hyperlink" Target="http://www.mathworks.com/matlabcentral/mlc-downloads/downloads/submissions/35277/versions/3/previews/html/Pie_Chart_2D_2_01.png" TargetMode="External"/><Relationship Id="rId2" Type="http://schemas.openxmlformats.org/officeDocument/2006/relationships/slideLayout" Target="../slideLayouts/slideLayout18.xml"/><Relationship Id="rId1" Type="http://schemas.openxmlformats.org/officeDocument/2006/relationships/tags" Target="../tags/tag13.xml"/><Relationship Id="rId6" Type="http://schemas.openxmlformats.org/officeDocument/2006/relationships/hyperlink" Target="http://www.eea.europa.eu/data-and-maps/daviz/learn-more/chart-dos-and-donts" TargetMode="External"/><Relationship Id="rId5" Type="http://schemas.openxmlformats.org/officeDocument/2006/relationships/image" Target="../media/image38.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15.xml"/><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8" Type="http://schemas.openxmlformats.org/officeDocument/2006/relationships/hyperlink" Target="https://help.tableau.com/current/pro/desktop/en-us/calculations_calculatedfields_aggregate_create.htm" TargetMode="External"/><Relationship Id="rId3" Type="http://schemas.openxmlformats.org/officeDocument/2006/relationships/notesSlide" Target="../notesSlides/notesSlide26.xml"/><Relationship Id="rId7" Type="http://schemas.openxmlformats.org/officeDocument/2006/relationships/hyperlink" Target="https://help.tableau.com/current/pro/desktop/en-us/calculations_aggregation.htm" TargetMode="External"/><Relationship Id="rId2" Type="http://schemas.openxmlformats.org/officeDocument/2006/relationships/slideLayout" Target="../slideLayouts/slideLayout18.xml"/><Relationship Id="rId1" Type="http://schemas.openxmlformats.org/officeDocument/2006/relationships/tags" Target="../tags/tag16.xml"/><Relationship Id="rId6" Type="http://schemas.openxmlformats.org/officeDocument/2006/relationships/hyperlink" Target="https://onlinehelp.tableau.com/current/pro/desktop/en-us/calculations_aggregation.htm"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17.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18.xml"/><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19.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21.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2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23.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24.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Art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3</a:t>
            </a:r>
          </a:p>
        </p:txBody>
      </p:sp>
      <p:sp>
        <p:nvSpPr>
          <p:cNvPr id="5" name="TextBox 4">
            <a:extLst>
              <a:ext uri="{FF2B5EF4-FFF2-40B4-BE49-F238E27FC236}">
                <a16:creationId xmlns:a16="http://schemas.microsoft.com/office/drawing/2014/main" id="{45046DA9-42C1-434F-B97F-C36B999B5F80}"/>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a:t>
            </a:r>
            <a:r>
              <a:rPr lang="en-US" sz="1200" dirty="0" smtClean="0">
                <a:solidFill>
                  <a:srgbClr val="99D6EA"/>
                </a:solidFill>
                <a:latin typeface="Roboto Medium" panose="02000000000000000000" pitchFamily="2" charset="0"/>
                <a:ea typeface="Roboto Medium" panose="02000000000000000000" pitchFamily="2" charset="0"/>
              </a:rPr>
              <a:t>2021</a:t>
            </a:r>
          </a:p>
        </p:txBody>
      </p:sp>
    </p:spTree>
    <p:extLst>
      <p:ext uri="{BB962C8B-B14F-4D97-AF65-F5344CB8AC3E}">
        <p14:creationId xmlns:p14="http://schemas.microsoft.com/office/powerpoint/2010/main" val="18409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pic>
        <p:nvPicPr>
          <p:cNvPr id="1026" name="Picture 2" descr="https://i1.wp.com/dot-color.com/wp-content/uploads/2012/08/anatomy-of-a-cie-diagram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535" y="577969"/>
            <a:ext cx="3788626" cy="40499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51861" y="4748609"/>
            <a:ext cx="4572000" cy="400110"/>
          </a:xfrm>
          <a:prstGeom prst="rect">
            <a:avLst/>
          </a:prstGeom>
        </p:spPr>
        <p:txBody>
          <a:bodyPr>
            <a:spAutoFit/>
          </a:bodyPr>
          <a:lstStyle/>
          <a:p>
            <a:r>
              <a:rPr lang="en-SG" altLang="zh-CN" sz="1000" dirty="0" smtClean="0">
                <a:latin typeface="Calibri" panose="020F0502020204030204" pitchFamily="34" charset="0"/>
                <a:cs typeface="Calibri" panose="020F0502020204030204" pitchFamily="34" charset="0"/>
              </a:rPr>
              <a:t>Source</a:t>
            </a:r>
            <a:r>
              <a:rPr lang="en-US" altLang="zh-CN" sz="1000" dirty="0" smtClean="0">
                <a:latin typeface="Calibri" panose="020F0502020204030204" pitchFamily="34" charset="0"/>
                <a:cs typeface="Calibri" panose="020F0502020204030204" pitchFamily="34" charset="0"/>
              </a:rPr>
              <a:t>: </a:t>
            </a:r>
            <a:r>
              <a:rPr lang="en-SG" sz="1000" dirty="0" smtClean="0">
                <a:latin typeface="Calibri" panose="020F0502020204030204" pitchFamily="34" charset="0"/>
                <a:cs typeface="Calibri" panose="020F0502020204030204" pitchFamily="34" charset="0"/>
                <a:hlinkClick r:id="rId3"/>
              </a:rPr>
              <a:t>https</a:t>
            </a:r>
            <a:r>
              <a:rPr lang="en-SG" sz="1000" dirty="0">
                <a:latin typeface="Calibri" panose="020F0502020204030204" pitchFamily="34" charset="0"/>
                <a:cs typeface="Calibri" panose="020F0502020204030204" pitchFamily="34" charset="0"/>
                <a:hlinkClick r:id="rId3"/>
              </a:rPr>
              <a:t>://dot-color.com/tag/chromaticity-diagram</a:t>
            </a:r>
            <a:r>
              <a:rPr lang="en-SG" sz="1000" dirty="0" smtClean="0">
                <a:latin typeface="Calibri" panose="020F0502020204030204" pitchFamily="34" charset="0"/>
                <a:cs typeface="Calibri" panose="020F0502020204030204" pitchFamily="34" charset="0"/>
                <a:hlinkClick r:id="rId3"/>
              </a:rPr>
              <a:t>/</a:t>
            </a:r>
            <a:endParaRPr lang="en-SG" sz="1000" dirty="0" smtClean="0">
              <a:latin typeface="Calibri" panose="020F0502020204030204" pitchFamily="34" charset="0"/>
              <a:cs typeface="Calibri" panose="020F0502020204030204" pitchFamily="34" charset="0"/>
            </a:endParaRPr>
          </a:p>
          <a:p>
            <a:endParaRPr lang="en-SG"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4359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HSV colour system uses colour </a:t>
            </a:r>
            <a:r>
              <a:rPr lang="en-GB" sz="1800" i="1" dirty="0">
                <a:solidFill>
                  <a:srgbClr val="01385B"/>
                </a:solidFill>
                <a:latin typeface="Roboto" panose="02000000000000000000" pitchFamily="2" charset="0"/>
                <a:ea typeface="Roboto" panose="02000000000000000000" pitchFamily="2" charset="0"/>
              </a:rPr>
              <a:t>hue</a:t>
            </a:r>
            <a:r>
              <a:rPr lang="en-GB" sz="1800" dirty="0">
                <a:latin typeface="Roboto Light" panose="02000000000000000000" pitchFamily="2" charset="0"/>
                <a:ea typeface="Roboto Light" panose="02000000000000000000" pitchFamily="2" charset="0"/>
              </a:rPr>
              <a:t>, colour </a:t>
            </a:r>
            <a:r>
              <a:rPr lang="en-GB" sz="1800" i="1" dirty="0">
                <a:solidFill>
                  <a:srgbClr val="01385B"/>
                </a:solidFill>
                <a:latin typeface="Roboto" panose="02000000000000000000" pitchFamily="2" charset="0"/>
                <a:ea typeface="Roboto" panose="02000000000000000000" pitchFamily="2" charset="0"/>
              </a:rPr>
              <a:t>saturation</a:t>
            </a:r>
            <a:r>
              <a:rPr lang="en-GB" sz="1800" dirty="0">
                <a:latin typeface="Roboto Light" panose="02000000000000000000" pitchFamily="2" charset="0"/>
                <a:ea typeface="Roboto Light" panose="02000000000000000000" pitchFamily="2" charset="0"/>
              </a:rPr>
              <a:t>, and black-white </a:t>
            </a:r>
            <a:r>
              <a:rPr lang="en-GB" sz="1800" i="1" dirty="0">
                <a:solidFill>
                  <a:srgbClr val="01385B"/>
                </a:solidFill>
                <a:latin typeface="Roboto" panose="02000000000000000000" pitchFamily="2" charset="0"/>
                <a:ea typeface="Roboto" panose="02000000000000000000" pitchFamily="2" charset="0"/>
              </a:rPr>
              <a:t>brightness</a:t>
            </a:r>
            <a:r>
              <a:rPr lang="en-GB" sz="1800" dirty="0">
                <a:latin typeface="Roboto Light" panose="02000000000000000000" pitchFamily="2" charset="0"/>
                <a:ea typeface="Roboto Light" panose="02000000000000000000" pitchFamily="2" charset="0"/>
              </a:rPr>
              <a:t> (i.e., </a:t>
            </a:r>
            <a:r>
              <a:rPr lang="en-GB" sz="1800" i="1" dirty="0">
                <a:solidFill>
                  <a:srgbClr val="01385B"/>
                </a:solidFill>
                <a:latin typeface="Roboto" panose="02000000000000000000" pitchFamily="2" charset="0"/>
                <a:ea typeface="Roboto" panose="02000000000000000000" pitchFamily="2" charset="0"/>
              </a:rPr>
              <a:t>value</a:t>
            </a:r>
            <a:r>
              <a:rPr lang="en-GB" sz="1800" dirty="0">
                <a:latin typeface="Roboto Light" panose="02000000000000000000" pitchFamily="2" charset="0"/>
                <a:ea typeface="Roboto Light" panose="02000000000000000000" pitchFamily="2" charset="0"/>
              </a:rPr>
              <a:t>) to specify the surface colours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HSV colour system, hue refers to which part of the rainbow colour map a colour belongs to, such as red or green. Saturation refers to how rich a colour hue is, for example, neon colours are very saturated, while pastel colours are less saturated. Value denotes how bright a colour is, or in other words, how close a colour is to pure white or pure </a:t>
            </a:r>
            <a:r>
              <a:rPr lang="en-GB" sz="1800" dirty="0" smtClean="0">
                <a:latin typeface="Roboto Light" panose="02000000000000000000" pitchFamily="2" charset="0"/>
                <a:ea typeface="Roboto Light" panose="02000000000000000000" pitchFamily="2" charset="0"/>
              </a:rPr>
              <a:t>black</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This </a:t>
            </a:r>
            <a:r>
              <a:rPr lang="en-US" sz="1800" dirty="0" err="1">
                <a:latin typeface="Roboto Light" panose="02000000000000000000" pitchFamily="2" charset="0"/>
                <a:ea typeface="Roboto Light" panose="02000000000000000000" pitchFamily="2" charset="0"/>
              </a:rPr>
              <a:t>colour</a:t>
            </a:r>
            <a:r>
              <a:rPr lang="en-US" sz="1800" dirty="0">
                <a:latin typeface="Roboto Light" panose="02000000000000000000" pitchFamily="2" charset="0"/>
                <a:ea typeface="Roboto Light" panose="02000000000000000000" pitchFamily="2" charset="0"/>
              </a:rPr>
              <a:t> system is often used by </a:t>
            </a:r>
            <a:r>
              <a:rPr lang="en-US" sz="1800" dirty="0" smtClean="0">
                <a:latin typeface="Roboto Light" panose="02000000000000000000" pitchFamily="2" charset="0"/>
                <a:ea typeface="Roboto Light" panose="02000000000000000000" pitchFamily="2" charset="0"/>
              </a:rPr>
              <a:t>artists</a:t>
            </a:r>
            <a:endParaRPr lang="en-GB" sz="1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07650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pic>
        <p:nvPicPr>
          <p:cNvPr id="6" name="Content Placeholder 5"/>
          <p:cNvPicPr>
            <a:picLocks noGrp="1" noChangeAspect="1"/>
          </p:cNvPicPr>
          <p:nvPr>
            <p:ph idx="1"/>
          </p:nvPr>
        </p:nvPicPr>
        <p:blipFill>
          <a:blip r:embed="rId3"/>
          <a:stretch>
            <a:fillRect/>
          </a:stretch>
        </p:blipFill>
        <p:spPr>
          <a:xfrm>
            <a:off x="2432161" y="1776076"/>
            <a:ext cx="3511243" cy="2958484"/>
          </a:xfrm>
          <a:prstGeom prst="rect">
            <a:avLst/>
          </a:prstGeom>
        </p:spPr>
      </p:pic>
    </p:spTree>
    <p:extLst>
      <p:ext uri="{BB962C8B-B14F-4D97-AF65-F5344CB8AC3E}">
        <p14:creationId xmlns:p14="http://schemas.microsoft.com/office/powerpoint/2010/main" val="197621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smtClean="0">
                <a:latin typeface="Roboto Medium" panose="02000000000000000000" pitchFamily="2" charset="0"/>
                <a:ea typeface="Roboto Medium" panose="02000000000000000000" pitchFamily="2" charset="0"/>
              </a:rPr>
              <a:t>C</a:t>
            </a:r>
            <a:r>
              <a:rPr lang="en-US" altLang="zh-CN" sz="3200" dirty="0" smtClean="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a:t>
            </a:r>
            <a:r>
              <a:rPr lang="en-US" sz="1800" i="1" dirty="0" smtClean="0">
                <a:latin typeface="Roboto Medium" panose="02000000000000000000" pitchFamily="2" charset="0"/>
                <a:ea typeface="Roboto Medium" panose="02000000000000000000" pitchFamily="2" charset="0"/>
              </a:rPr>
              <a:t>components </a:t>
            </a:r>
            <a:r>
              <a:rPr lang="en-US" sz="1800" i="1" dirty="0">
                <a:latin typeface="Roboto Medium" panose="02000000000000000000" pitchFamily="2" charset="0"/>
                <a:ea typeface="Roboto Medium" panose="02000000000000000000" pitchFamily="2" charset="0"/>
              </a:rPr>
              <a:t>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smtClean="0">
                <a:solidFill>
                  <a:prstClr val="black"/>
                </a:solidFill>
                <a:latin typeface="Calibri"/>
              </a:rPr>
              <a:t>Source: </a:t>
            </a:r>
            <a:r>
              <a:rPr lang="en-SG" sz="800" i="1" dirty="0" smtClean="0">
                <a:solidFill>
                  <a:prstClr val="black"/>
                </a:solidFill>
                <a:latin typeface="Calibri"/>
                <a:hlinkClick r:id="rId4"/>
              </a:rPr>
              <a:t>https</a:t>
            </a:r>
            <a:r>
              <a:rPr lang="en-SG" sz="800" i="1" dirty="0">
                <a:solidFill>
                  <a:prstClr val="black"/>
                </a:solidFill>
                <a:latin typeface="Calibri"/>
                <a:hlinkClick r:id="rId4"/>
              </a:rPr>
              <a:t>://</a:t>
            </a:r>
            <a:r>
              <a:rPr lang="en-SG" sz="800" i="1" dirty="0" smtClean="0">
                <a:solidFill>
                  <a:prstClr val="black"/>
                </a:solidFill>
                <a:latin typeface="Calibri"/>
                <a:hlinkClick r:id="rId4"/>
              </a:rPr>
              <a:t>dapresy.com/wp-content/uploads/2016/07/Image-4.png</a:t>
            </a:r>
            <a:r>
              <a:rPr lang="en-SG" sz="800" i="1" dirty="0">
                <a:solidFill>
                  <a:prstClr val="black"/>
                </a:solidFill>
                <a:latin typeface="Calibri"/>
              </a:rPr>
              <a:t>; </a:t>
            </a:r>
            <a:endParaRPr lang="en-SG" sz="800" i="1" dirty="0" smtClean="0">
              <a:solidFill>
                <a:prstClr val="black"/>
              </a:solidFill>
              <a:latin typeface="Calibri"/>
            </a:endParaRPr>
          </a:p>
          <a:p>
            <a:r>
              <a:rPr lang="en-SG" sz="800" i="1" dirty="0" smtClean="0">
                <a:solidFill>
                  <a:prstClr val="black"/>
                </a:solidFill>
                <a:latin typeface="Calibri"/>
                <a:hlinkClick r:id="rId5"/>
              </a:rPr>
              <a:t>http</a:t>
            </a:r>
            <a:r>
              <a:rPr lang="en-SG" sz="800" i="1" dirty="0">
                <a:solidFill>
                  <a:prstClr val="black"/>
                </a:solidFill>
                <a:latin typeface="Calibri"/>
                <a:hlinkClick r:id="rId5"/>
              </a:rPr>
              <a:t>://</a:t>
            </a:r>
            <a:r>
              <a:rPr lang="en-SG" sz="800" i="1" dirty="0" smtClean="0">
                <a:solidFill>
                  <a:prstClr val="black"/>
                </a:solidFill>
                <a:latin typeface="Calibri"/>
                <a:hlinkClick r:id="rId5"/>
              </a:rPr>
              <a:t>www.sas-sr.com/intro_sas/mercredi/major.PNG</a:t>
            </a:r>
            <a:r>
              <a:rPr lang="en-SG" sz="800" i="1" dirty="0" smtClean="0">
                <a:solidFill>
                  <a:prstClr val="black"/>
                </a:solidFill>
                <a:latin typeface="Calibri"/>
              </a:rPr>
              <a:t> </a:t>
            </a:r>
            <a:endParaRPr lang="en-SG" sz="800" i="1" dirty="0">
              <a:solidFill>
                <a:prstClr val="black"/>
              </a:solidFill>
              <a:latin typeface="Calibri"/>
            </a:endParaRPr>
          </a:p>
        </p:txBody>
      </p:sp>
    </p:spTree>
    <p:extLst>
      <p:ext uri="{BB962C8B-B14F-4D97-AF65-F5344CB8AC3E}">
        <p14:creationId xmlns:p14="http://schemas.microsoft.com/office/powerpoint/2010/main" val="321502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smtClean="0">
                <a:latin typeface="Roboto Medium" panose="02000000000000000000" pitchFamily="2" charset="0"/>
                <a:ea typeface="Roboto Medium" panose="02000000000000000000" pitchFamily="2" charset="0"/>
              </a:rPr>
              <a:t>C</a:t>
            </a:r>
            <a:r>
              <a:rPr lang="en-US" altLang="zh-CN" sz="3200" dirty="0" smtClean="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a:t>
            </a:r>
            <a:r>
              <a:rPr lang="en-US" sz="1800" i="1" dirty="0" smtClean="0">
                <a:latin typeface="Roboto Medium" panose="02000000000000000000" pitchFamily="2" charset="0"/>
                <a:ea typeface="Roboto Medium" panose="02000000000000000000" pitchFamily="2" charset="0"/>
              </a:rPr>
              <a:t>components </a:t>
            </a:r>
            <a:r>
              <a:rPr lang="en-US" sz="1800" i="1" dirty="0">
                <a:latin typeface="Roboto Medium" panose="02000000000000000000" pitchFamily="2" charset="0"/>
                <a:ea typeface="Roboto Medium" panose="02000000000000000000" pitchFamily="2" charset="0"/>
              </a:rPr>
              <a:t>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smtClean="0">
                <a:solidFill>
                  <a:prstClr val="black"/>
                </a:solidFill>
                <a:latin typeface="Calibri"/>
              </a:rPr>
              <a:t>Source: </a:t>
            </a:r>
            <a:r>
              <a:rPr lang="en-SG" sz="800" i="1" dirty="0" smtClean="0">
                <a:solidFill>
                  <a:prstClr val="black"/>
                </a:solidFill>
                <a:latin typeface="Calibri"/>
                <a:hlinkClick r:id="rId4"/>
              </a:rPr>
              <a:t>https</a:t>
            </a:r>
            <a:r>
              <a:rPr lang="en-SG" sz="800" i="1" dirty="0">
                <a:solidFill>
                  <a:prstClr val="black"/>
                </a:solidFill>
                <a:latin typeface="Calibri"/>
                <a:hlinkClick r:id="rId4"/>
              </a:rPr>
              <a:t>://</a:t>
            </a:r>
            <a:r>
              <a:rPr lang="en-SG" sz="800" i="1" dirty="0" smtClean="0">
                <a:solidFill>
                  <a:prstClr val="black"/>
                </a:solidFill>
                <a:latin typeface="Calibri"/>
                <a:hlinkClick r:id="rId4"/>
              </a:rPr>
              <a:t>dapresy.com/wp-content/uploads/2016/07/Image-4.png</a:t>
            </a:r>
            <a:r>
              <a:rPr lang="en-SG" sz="800" i="1" dirty="0">
                <a:solidFill>
                  <a:prstClr val="black"/>
                </a:solidFill>
                <a:latin typeface="Calibri"/>
              </a:rPr>
              <a:t>; </a:t>
            </a:r>
            <a:endParaRPr lang="en-SG" sz="800" i="1" dirty="0" smtClean="0">
              <a:solidFill>
                <a:prstClr val="black"/>
              </a:solidFill>
              <a:latin typeface="Calibri"/>
            </a:endParaRPr>
          </a:p>
          <a:p>
            <a:r>
              <a:rPr lang="en-SG" sz="800" i="1" dirty="0" smtClean="0">
                <a:solidFill>
                  <a:prstClr val="black"/>
                </a:solidFill>
                <a:latin typeface="Calibri"/>
                <a:hlinkClick r:id="rId5"/>
              </a:rPr>
              <a:t>http</a:t>
            </a:r>
            <a:r>
              <a:rPr lang="en-SG" sz="800" i="1" dirty="0">
                <a:solidFill>
                  <a:prstClr val="black"/>
                </a:solidFill>
                <a:latin typeface="Calibri"/>
                <a:hlinkClick r:id="rId5"/>
              </a:rPr>
              <a:t>://</a:t>
            </a:r>
            <a:r>
              <a:rPr lang="en-SG" sz="800" i="1" dirty="0" smtClean="0">
                <a:solidFill>
                  <a:prstClr val="black"/>
                </a:solidFill>
                <a:latin typeface="Calibri"/>
                <a:hlinkClick r:id="rId5"/>
              </a:rPr>
              <a:t>www.sas-sr.com/intro_sas/mercredi/major.PNG</a:t>
            </a:r>
            <a:r>
              <a:rPr lang="en-SG" sz="800" i="1" dirty="0" smtClean="0">
                <a:solidFill>
                  <a:prstClr val="black"/>
                </a:solidFill>
                <a:latin typeface="Calibri"/>
              </a:rPr>
              <a:t> </a:t>
            </a:r>
            <a:endParaRPr lang="en-SG" sz="800" i="1" dirty="0">
              <a:solidFill>
                <a:prstClr val="black"/>
              </a:solidFill>
              <a:latin typeface="Calibri"/>
            </a:endParaRPr>
          </a:p>
        </p:txBody>
      </p:sp>
      <p:sp>
        <p:nvSpPr>
          <p:cNvPr id="8" name="TextBox 7"/>
          <p:cNvSpPr txBox="1"/>
          <p:nvPr/>
        </p:nvSpPr>
        <p:spPr>
          <a:xfrm>
            <a:off x="7249284" y="1844174"/>
            <a:ext cx="1143000" cy="276999"/>
          </a:xfrm>
          <a:prstGeom prst="rect">
            <a:avLst/>
          </a:prstGeom>
          <a:noFill/>
        </p:spPr>
        <p:txBody>
          <a:bodyPr wrap="square" rtlCol="0">
            <a:spAutoFit/>
          </a:bodyPr>
          <a:lstStyle/>
          <a:p>
            <a:r>
              <a:rPr lang="en-SG" sz="1200" dirty="0" smtClean="0">
                <a:solidFill>
                  <a:prstClr val="black"/>
                </a:solidFill>
                <a:latin typeface="Calibri"/>
              </a:rPr>
              <a:t>Shape</a:t>
            </a:r>
            <a:endParaRPr lang="en-SG" sz="1200" dirty="0">
              <a:solidFill>
                <a:prstClr val="black"/>
              </a:solidFill>
              <a:latin typeface="Calibri"/>
            </a:endParaRPr>
          </a:p>
        </p:txBody>
      </p:sp>
      <p:sp>
        <p:nvSpPr>
          <p:cNvPr id="9" name="TextBox 8"/>
          <p:cNvSpPr txBox="1"/>
          <p:nvPr/>
        </p:nvSpPr>
        <p:spPr>
          <a:xfrm>
            <a:off x="2695589" y="2240414"/>
            <a:ext cx="1143000" cy="276999"/>
          </a:xfrm>
          <a:prstGeom prst="rect">
            <a:avLst/>
          </a:prstGeom>
          <a:noFill/>
        </p:spPr>
        <p:txBody>
          <a:bodyPr wrap="square" rtlCol="0">
            <a:spAutoFit/>
          </a:bodyPr>
          <a:lstStyle/>
          <a:p>
            <a:r>
              <a:rPr lang="en-SG" sz="1200" dirty="0" smtClean="0">
                <a:solidFill>
                  <a:prstClr val="black"/>
                </a:solidFill>
                <a:latin typeface="Calibri"/>
              </a:rPr>
              <a:t>Angles</a:t>
            </a:r>
            <a:endParaRPr lang="en-SG" sz="1200" dirty="0">
              <a:solidFill>
                <a:prstClr val="black"/>
              </a:solidFill>
              <a:latin typeface="Calibri"/>
            </a:endParaRPr>
          </a:p>
        </p:txBody>
      </p:sp>
      <p:sp>
        <p:nvSpPr>
          <p:cNvPr id="10" name="TextBox 9"/>
          <p:cNvSpPr txBox="1"/>
          <p:nvPr/>
        </p:nvSpPr>
        <p:spPr>
          <a:xfrm>
            <a:off x="4750246" y="3932788"/>
            <a:ext cx="1143000" cy="276999"/>
          </a:xfrm>
          <a:prstGeom prst="rect">
            <a:avLst/>
          </a:prstGeom>
          <a:noFill/>
        </p:spPr>
        <p:txBody>
          <a:bodyPr wrap="square" rtlCol="0">
            <a:spAutoFit/>
          </a:bodyPr>
          <a:lstStyle/>
          <a:p>
            <a:r>
              <a:rPr lang="en-SG" sz="1200" dirty="0" smtClean="0">
                <a:solidFill>
                  <a:prstClr val="black"/>
                </a:solidFill>
                <a:latin typeface="Calibri"/>
              </a:rPr>
              <a:t>Direction</a:t>
            </a:r>
            <a:endParaRPr lang="en-SG" sz="1200" dirty="0">
              <a:solidFill>
                <a:prstClr val="black"/>
              </a:solidFill>
              <a:latin typeface="Calibri"/>
            </a:endParaRPr>
          </a:p>
        </p:txBody>
      </p:sp>
      <p:sp>
        <p:nvSpPr>
          <p:cNvPr id="11" name="TextBox 10"/>
          <p:cNvSpPr txBox="1"/>
          <p:nvPr/>
        </p:nvSpPr>
        <p:spPr>
          <a:xfrm>
            <a:off x="1003825" y="2363673"/>
            <a:ext cx="1143000" cy="276999"/>
          </a:xfrm>
          <a:prstGeom prst="rect">
            <a:avLst/>
          </a:prstGeom>
          <a:noFill/>
        </p:spPr>
        <p:txBody>
          <a:bodyPr wrap="square" rtlCol="0">
            <a:spAutoFit/>
          </a:bodyPr>
          <a:lstStyle/>
          <a:p>
            <a:r>
              <a:rPr lang="en-SG" sz="1200" dirty="0" smtClean="0">
                <a:solidFill>
                  <a:prstClr val="black"/>
                </a:solidFill>
                <a:latin typeface="Calibri"/>
              </a:rPr>
              <a:t>Length</a:t>
            </a:r>
            <a:endParaRPr lang="en-SG" sz="1200" dirty="0">
              <a:solidFill>
                <a:prstClr val="black"/>
              </a:solidFill>
              <a:latin typeface="Calibri"/>
            </a:endParaRPr>
          </a:p>
        </p:txBody>
      </p:sp>
      <p:sp>
        <p:nvSpPr>
          <p:cNvPr id="12" name="TextBox 11"/>
          <p:cNvSpPr txBox="1"/>
          <p:nvPr/>
        </p:nvSpPr>
        <p:spPr>
          <a:xfrm>
            <a:off x="7580427" y="3006405"/>
            <a:ext cx="1143000" cy="276999"/>
          </a:xfrm>
          <a:prstGeom prst="rect">
            <a:avLst/>
          </a:prstGeom>
          <a:noFill/>
        </p:spPr>
        <p:txBody>
          <a:bodyPr wrap="square" rtlCol="0">
            <a:spAutoFit/>
          </a:bodyPr>
          <a:lstStyle/>
          <a:p>
            <a:r>
              <a:rPr lang="en-SG" sz="1200" dirty="0" smtClean="0">
                <a:solidFill>
                  <a:prstClr val="black"/>
                </a:solidFill>
                <a:latin typeface="Calibri"/>
              </a:rPr>
              <a:t>Position</a:t>
            </a:r>
            <a:endParaRPr lang="en-SG" sz="1200" dirty="0">
              <a:solidFill>
                <a:prstClr val="black"/>
              </a:solidFill>
              <a:latin typeface="Calibri"/>
            </a:endParaRPr>
          </a:p>
        </p:txBody>
      </p:sp>
      <p:sp>
        <p:nvSpPr>
          <p:cNvPr id="13" name="TextBox 12"/>
          <p:cNvSpPr txBox="1"/>
          <p:nvPr/>
        </p:nvSpPr>
        <p:spPr>
          <a:xfrm>
            <a:off x="6126480" y="2728001"/>
            <a:ext cx="1554810" cy="276999"/>
          </a:xfrm>
          <a:prstGeom prst="rect">
            <a:avLst/>
          </a:prstGeom>
          <a:noFill/>
        </p:spPr>
        <p:txBody>
          <a:bodyPr wrap="square" rtlCol="0">
            <a:spAutoFit/>
          </a:bodyPr>
          <a:lstStyle/>
          <a:p>
            <a:r>
              <a:rPr lang="en-SG" sz="1200" dirty="0" smtClean="0">
                <a:solidFill>
                  <a:prstClr val="black"/>
                </a:solidFill>
                <a:latin typeface="Calibri"/>
              </a:rPr>
              <a:t>Area and Volume</a:t>
            </a:r>
            <a:endParaRPr lang="en-SG" sz="1200" dirty="0">
              <a:solidFill>
                <a:prstClr val="black"/>
              </a:solidFill>
              <a:latin typeface="Calibri"/>
            </a:endParaRPr>
          </a:p>
        </p:txBody>
      </p:sp>
      <p:sp>
        <p:nvSpPr>
          <p:cNvPr id="14" name="TextBox 13"/>
          <p:cNvSpPr txBox="1"/>
          <p:nvPr/>
        </p:nvSpPr>
        <p:spPr>
          <a:xfrm>
            <a:off x="4572000" y="1859414"/>
            <a:ext cx="1143000" cy="276999"/>
          </a:xfrm>
          <a:prstGeom prst="rect">
            <a:avLst/>
          </a:prstGeom>
          <a:noFill/>
        </p:spPr>
        <p:txBody>
          <a:bodyPr wrap="square" rtlCol="0">
            <a:spAutoFit/>
          </a:bodyPr>
          <a:lstStyle/>
          <a:p>
            <a:r>
              <a:rPr lang="en-SG" sz="1200" dirty="0" smtClean="0">
                <a:solidFill>
                  <a:prstClr val="black"/>
                </a:solidFill>
                <a:latin typeface="Calibri"/>
              </a:rPr>
              <a:t>Colour</a:t>
            </a:r>
            <a:endParaRPr lang="en-SG" sz="1200" dirty="0">
              <a:solidFill>
                <a:prstClr val="black"/>
              </a:solidFill>
              <a:latin typeface="Calibri"/>
            </a:endParaRPr>
          </a:p>
        </p:txBody>
      </p:sp>
    </p:spTree>
    <p:extLst>
      <p:ext uri="{BB962C8B-B14F-4D97-AF65-F5344CB8AC3E}">
        <p14:creationId xmlns:p14="http://schemas.microsoft.com/office/powerpoint/2010/main" val="28675323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Coordinate Systems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cartesian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cartesian coordinate system specifies each data point on a plane by a pair of numerical coordinates. The numerical coordinates are the signed distances from the data point to the two fixed perpendicular reference lines, called the </a:t>
            </a:r>
            <a:r>
              <a:rPr lang="en-GB" sz="1800" i="1" dirty="0">
                <a:solidFill>
                  <a:srgbClr val="01385B"/>
                </a:solidFill>
                <a:latin typeface="Roboto" panose="02000000000000000000" pitchFamily="2" charset="0"/>
                <a:ea typeface="Roboto" panose="02000000000000000000" pitchFamily="2" charset="0"/>
              </a:rPr>
              <a:t>x-axis</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y-axis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axes meet at a point, called the </a:t>
            </a:r>
            <a:r>
              <a:rPr lang="en-GB" sz="1800" i="1" dirty="0">
                <a:solidFill>
                  <a:srgbClr val="01385B"/>
                </a:solidFill>
                <a:latin typeface="Roboto" panose="02000000000000000000" pitchFamily="2" charset="0"/>
                <a:ea typeface="Roboto" panose="02000000000000000000" pitchFamily="2" charset="0"/>
              </a:rPr>
              <a:t>origin</a:t>
            </a:r>
            <a:r>
              <a:rPr lang="en-GB" sz="1800" dirty="0">
                <a:latin typeface="Roboto Light" panose="02000000000000000000" pitchFamily="2" charset="0"/>
                <a:ea typeface="Roboto Light" panose="02000000000000000000" pitchFamily="2" charset="0"/>
              </a:rPr>
              <a:t>, which is usually represented by the ordered pair (0, 0)</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numerical coordinates can also be expressed as a signed distance from the origin</a:t>
            </a:r>
          </a:p>
        </p:txBody>
      </p:sp>
    </p:spTree>
    <p:extLst>
      <p:ext uri="{BB962C8B-B14F-4D97-AF65-F5344CB8AC3E}">
        <p14:creationId xmlns:p14="http://schemas.microsoft.com/office/powerpoint/2010/main" val="2787905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6" name="Content Placeholder 2"/>
          <p:cNvSpPr txBox="1">
            <a:spLocks/>
          </p:cNvSpPr>
          <p:nvPr/>
        </p:nvSpPr>
        <p:spPr>
          <a:xfrm>
            <a:off x="457200" y="1361588"/>
            <a:ext cx="8229600" cy="32963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1905000" y="1543051"/>
            <a:ext cx="5486400" cy="2878931"/>
          </a:xfrm>
          <a:prstGeom prst="rect">
            <a:avLst/>
          </a:prstGeom>
        </p:spPr>
      </p:pic>
      <p:sp>
        <p:nvSpPr>
          <p:cNvPr id="5" name="Content Placeholder 2"/>
          <p:cNvSpPr txBox="1">
            <a:spLocks/>
          </p:cNvSpPr>
          <p:nvPr/>
        </p:nvSpPr>
        <p:spPr>
          <a:xfrm>
            <a:off x="580352" y="794084"/>
            <a:ext cx="800966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a:t>
            </a:r>
            <a:r>
              <a:rPr lang="en-GB" sz="1800" i="1" dirty="0" err="1">
                <a:latin typeface="Roboto Medium" panose="02000000000000000000" pitchFamily="2" charset="0"/>
                <a:ea typeface="Roboto Medium" panose="02000000000000000000" pitchFamily="2" charset="0"/>
              </a:rPr>
              <a:t>cartesian</a:t>
            </a:r>
            <a:r>
              <a:rPr lang="en-GB" sz="1800" i="1" dirty="0">
                <a:latin typeface="Roboto Medium" panose="02000000000000000000" pitchFamily="2" charset="0"/>
                <a:ea typeface="Roboto Medium" panose="02000000000000000000" pitchFamily="2" charset="0"/>
              </a:rPr>
              <a:t> coordinate system</a:t>
            </a:r>
          </a:p>
        </p:txBody>
      </p:sp>
    </p:spTree>
    <p:custDataLst>
      <p:tags r:id="rId1"/>
    </p:custDataLst>
    <p:extLst>
      <p:ext uri="{BB962C8B-B14F-4D97-AF65-F5344CB8AC3E}">
        <p14:creationId xmlns:p14="http://schemas.microsoft.com/office/powerpoint/2010/main" val="3162343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polar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polar coordinate system, each data point is determined by the distance between a fixed point and an angle from a fixed direction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fixed point, which is analogous to the origin in the cartesian coordinate system, is called the </a:t>
            </a:r>
            <a:r>
              <a:rPr lang="en-GB" sz="1800" i="1" dirty="0">
                <a:solidFill>
                  <a:srgbClr val="01385B"/>
                </a:solidFill>
                <a:latin typeface="Roboto" panose="02000000000000000000" pitchFamily="2" charset="0"/>
                <a:ea typeface="Roboto" panose="02000000000000000000" pitchFamily="2" charset="0"/>
              </a:rPr>
              <a:t>pole</a:t>
            </a:r>
            <a:r>
              <a:rPr lang="en-GB" sz="1800" dirty="0">
                <a:latin typeface="Roboto Light" panose="02000000000000000000" pitchFamily="2" charset="0"/>
                <a:ea typeface="Roboto Light" panose="02000000000000000000" pitchFamily="2" charset="0"/>
              </a:rPr>
              <a:t>. The ray or half-line from the pole in the fixed direction is called the </a:t>
            </a:r>
            <a:r>
              <a:rPr lang="en-GB" sz="1800" i="1" dirty="0">
                <a:solidFill>
                  <a:srgbClr val="01385B"/>
                </a:solidFill>
                <a:latin typeface="Roboto" panose="02000000000000000000" pitchFamily="2" charset="0"/>
                <a:ea typeface="Roboto" panose="02000000000000000000" pitchFamily="2" charset="0"/>
              </a:rPr>
              <a:t>polar axis</a:t>
            </a:r>
            <a:r>
              <a:rPr lang="en-GB" sz="1800" dirty="0">
                <a:latin typeface="Roboto Light" panose="02000000000000000000" pitchFamily="2" charset="0"/>
                <a:ea typeface="Roboto Light" panose="02000000000000000000" pitchFamily="2" charset="0"/>
              </a:rPr>
              <a:t>. The distance from the pole is called the </a:t>
            </a:r>
            <a:r>
              <a:rPr lang="en-GB" sz="1800" i="1" dirty="0">
                <a:solidFill>
                  <a:srgbClr val="01385B"/>
                </a:solidFill>
                <a:latin typeface="Roboto" panose="02000000000000000000" pitchFamily="2" charset="0"/>
                <a:ea typeface="Roboto" panose="02000000000000000000" pitchFamily="2" charset="0"/>
              </a:rPr>
              <a:t>radial coordinate </a:t>
            </a:r>
            <a:r>
              <a:rPr lang="en-GB" sz="1800" dirty="0">
                <a:latin typeface="Roboto Light" panose="02000000000000000000" pitchFamily="2" charset="0"/>
                <a:ea typeface="Roboto Light" panose="02000000000000000000" pitchFamily="2" charset="0"/>
              </a:rPr>
              <a:t>or radius, and the angle is called the </a:t>
            </a:r>
            <a:r>
              <a:rPr lang="en-GB" sz="1800" i="1" dirty="0">
                <a:solidFill>
                  <a:srgbClr val="01385B"/>
                </a:solidFill>
                <a:latin typeface="Roboto" panose="02000000000000000000" pitchFamily="2" charset="0"/>
                <a:ea typeface="Roboto" panose="02000000000000000000" pitchFamily="2" charset="0"/>
              </a:rPr>
              <a:t>angular coordinate</a:t>
            </a:r>
            <a:r>
              <a:rPr lang="en-GB" sz="1800" dirty="0">
                <a:latin typeface="Roboto Light" panose="02000000000000000000" pitchFamily="2" charset="0"/>
                <a:ea typeface="Roboto Light" panose="02000000000000000000" pitchFamily="2" charset="0"/>
              </a:rPr>
              <a:t>, polar angle or azimuth</a:t>
            </a:r>
          </a:p>
        </p:txBody>
      </p:sp>
    </p:spTree>
    <p:extLst>
      <p:ext uri="{BB962C8B-B14F-4D97-AF65-F5344CB8AC3E}">
        <p14:creationId xmlns:p14="http://schemas.microsoft.com/office/powerpoint/2010/main" val="784140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5" name="Content Placeholder 2"/>
          <p:cNvSpPr txBox="1">
            <a:spLocks/>
          </p:cNvSpPr>
          <p:nvPr/>
        </p:nvSpPr>
        <p:spPr>
          <a:xfrm>
            <a:off x="1067912" y="1291092"/>
            <a:ext cx="7038210" cy="30139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2239071" y="1418260"/>
            <a:ext cx="5557246" cy="2326108"/>
          </a:xfrm>
          <a:prstGeom prst="rect">
            <a:avLst/>
          </a:prstGeom>
        </p:spPr>
      </p:pic>
      <p:sp>
        <p:nvSpPr>
          <p:cNvPr id="6" name="Content Placeholder 2"/>
          <p:cNvSpPr txBox="1">
            <a:spLocks/>
          </p:cNvSpPr>
          <p:nvPr/>
        </p:nvSpPr>
        <p:spPr>
          <a:xfrm>
            <a:off x="580352" y="697406"/>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polar coordinate system</a:t>
            </a:r>
          </a:p>
        </p:txBody>
      </p:sp>
    </p:spTree>
    <p:custDataLst>
      <p:tags r:id="rId1"/>
    </p:custDataLst>
    <p:extLst>
      <p:ext uri="{BB962C8B-B14F-4D97-AF65-F5344CB8AC3E}">
        <p14:creationId xmlns:p14="http://schemas.microsoft.com/office/powerpoint/2010/main" val="3401954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sz="3200" dirty="0">
                <a:latin typeface="Roboto Medium" panose="02000000000000000000" pitchFamily="2" charset="0"/>
                <a:ea typeface="Roboto Medium" panose="02000000000000000000" pitchFamily="2" charset="0"/>
              </a:rPr>
              <a:t>Four Components of Data </a:t>
            </a:r>
            <a:r>
              <a:rPr lang="en-US" sz="3200" dirty="0" err="1">
                <a:latin typeface="Roboto Medium" panose="02000000000000000000" pitchFamily="2" charset="0"/>
                <a:ea typeface="Roboto Medium" panose="02000000000000000000" pitchFamily="2" charset="0"/>
              </a:rPr>
              <a:t>Visualisation</a:t>
            </a:r>
            <a:endParaRPr lang="en-GB" sz="3200"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1" y="1432660"/>
            <a:ext cx="8563649" cy="2475553"/>
          </a:xfrm>
        </p:spPr>
        <p:txBody>
          <a:bodyPr>
            <a:noAutofit/>
          </a:bodyPr>
          <a:lstStyle/>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Four components of Data </a:t>
            </a:r>
            <a:r>
              <a:rPr lang="en-US" sz="1800" dirty="0" err="1">
                <a:latin typeface="Roboto Light" panose="02000000000000000000" pitchFamily="2" charset="0"/>
                <a:ea typeface="Roboto Light" panose="02000000000000000000" pitchFamily="2" charset="0"/>
              </a:rPr>
              <a:t>Visualisation</a:t>
            </a:r>
            <a:r>
              <a:rPr lang="en-US" sz="1800" dirty="0">
                <a:latin typeface="Roboto Light" panose="02000000000000000000" pitchFamily="2" charset="0"/>
                <a:ea typeface="Roboto Light" panose="02000000000000000000" pitchFamily="2" charset="0"/>
              </a:rPr>
              <a:t> are Visual Cues, Coordinate Systems, Scales and Context</a:t>
            </a:r>
            <a:r>
              <a:rPr lang="en-US" sz="1800" dirty="0" smtClean="0">
                <a:latin typeface="Roboto Light" panose="02000000000000000000" pitchFamily="2" charset="0"/>
                <a:ea typeface="Roboto Light" panose="02000000000000000000" pitchFamily="2" charset="0"/>
              </a:rPr>
              <a:t>.</a:t>
            </a:r>
            <a:endParaRPr lang="en-US" sz="1800" dirty="0">
              <a:latin typeface="Roboto Light" panose="02000000000000000000" pitchFamily="2" charset="0"/>
              <a:ea typeface="Roboto Light" panose="02000000000000000000" pitchFamily="2" charset="0"/>
            </a:endParaRPr>
          </a:p>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These four components work together and each of them affects the other.</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357120" y="2499360"/>
            <a:ext cx="3975904" cy="2455968"/>
          </a:xfrm>
          <a:prstGeom prst="rect">
            <a:avLst/>
          </a:prstGeom>
        </p:spPr>
      </p:pic>
    </p:spTree>
    <p:extLst>
      <p:ext uri="{BB962C8B-B14F-4D97-AF65-F5344CB8AC3E}">
        <p14:creationId xmlns:p14="http://schemas.microsoft.com/office/powerpoint/2010/main" val="381677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geographic coordinate system enables every location on the earth to be specified by a set of numbers or letters. To represent the location, the coordinate system commonly uses </a:t>
            </a:r>
            <a:r>
              <a:rPr lang="en-GB" sz="1800" i="1" dirty="0">
                <a:solidFill>
                  <a:srgbClr val="01385B"/>
                </a:solidFill>
                <a:latin typeface="Roboto" panose="02000000000000000000" pitchFamily="2" charset="0"/>
                <a:ea typeface="Roboto" panose="02000000000000000000" pitchFamily="2" charset="0"/>
              </a:rPr>
              <a:t>latitude</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longitude</a:t>
            </a:r>
            <a:r>
              <a:rPr lang="en-GB" sz="1800" dirty="0">
                <a:latin typeface="Roboto Light" panose="02000000000000000000" pitchFamily="2" charset="0"/>
                <a:ea typeface="Roboto Light" panose="02000000000000000000" pitchFamily="2" charset="0"/>
              </a:rPr>
              <a:t>. Sometimes the coordinate system may also use </a:t>
            </a:r>
            <a:r>
              <a:rPr lang="en-GB" sz="1800" i="1" dirty="0">
                <a:solidFill>
                  <a:srgbClr val="01385B"/>
                </a:solidFill>
                <a:latin typeface="Roboto" panose="02000000000000000000" pitchFamily="2" charset="0"/>
                <a:ea typeface="Roboto" panose="02000000000000000000" pitchFamily="2" charset="0"/>
              </a:rPr>
              <a:t>elevation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Latitude lines run east and west, which indicates north and south positions on the globe. Longitude lines run north and south, which indicates east and west positions. Elevation can be thought of as a third dimension</a:t>
            </a:r>
          </a:p>
        </p:txBody>
      </p:sp>
    </p:spTree>
    <p:extLst>
      <p:ext uri="{BB962C8B-B14F-4D97-AF65-F5344CB8AC3E}">
        <p14:creationId xmlns:p14="http://schemas.microsoft.com/office/powerpoint/2010/main" val="193206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Lucida Sans" panose="020B0602040502020204" pitchFamily="34" charset="0"/>
                <a:ea typeface="ヒラギノ角ゴ Pro W3"/>
                <a:cs typeface="ヒラギノ角ゴ Pro W3"/>
              </a:rPr>
              <a:t>Coordinate System</a:t>
            </a:r>
            <a:endParaRPr lang="en-SG" altLang="en-US" sz="3200" dirty="0">
              <a:latin typeface="Lucida Sans" panose="020B0602040502020204" pitchFamily="34" charset="0"/>
              <a:ea typeface="ヒラギノ角ゴ Pro W3"/>
              <a:cs typeface="ヒラギノ角ゴ Pro W3"/>
            </a:endParaRPr>
          </a:p>
        </p:txBody>
      </p:sp>
      <p:sp>
        <p:nvSpPr>
          <p:cNvPr id="7" name="Content Placeholder 2"/>
          <p:cNvSpPr txBox="1">
            <a:spLocks/>
          </p:cNvSpPr>
          <p:nvPr/>
        </p:nvSpPr>
        <p:spPr>
          <a:xfrm>
            <a:off x="468775" y="1248123"/>
            <a:ext cx="8229600" cy="34155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8" name="Picture 7"/>
          <p:cNvPicPr>
            <a:picLocks noChangeAspect="1"/>
          </p:cNvPicPr>
          <p:nvPr/>
        </p:nvPicPr>
        <p:blipFill>
          <a:blip r:embed="rId4"/>
          <a:stretch>
            <a:fillRect/>
          </a:stretch>
        </p:blipFill>
        <p:spPr>
          <a:xfrm>
            <a:off x="1219200" y="1714500"/>
            <a:ext cx="7010400" cy="2503194"/>
          </a:xfrm>
          <a:prstGeom prst="rect">
            <a:avLst/>
          </a:prstGeom>
        </p:spPr>
      </p:pic>
      <p:sp>
        <p:nvSpPr>
          <p:cNvPr id="9" name="TextBox 8"/>
          <p:cNvSpPr txBox="1"/>
          <p:nvPr/>
        </p:nvSpPr>
        <p:spPr>
          <a:xfrm>
            <a:off x="1325602" y="4663719"/>
            <a:ext cx="6645442" cy="461665"/>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5"/>
              </a:rPr>
              <a:t>http://image.slidesharecdn.com/projectionsandarcgis-131008191137-phpapp01/95/understanding-coordinate-systems-and-projections-for-arcgis-4-638.jpg?cb=1381259844</a:t>
            </a:r>
            <a:r>
              <a:rPr lang="en-SG" sz="1200" i="1" dirty="0">
                <a:solidFill>
                  <a:prstClr val="black"/>
                </a:solidFill>
                <a:latin typeface="Calibri"/>
              </a:rPr>
              <a:t> </a:t>
            </a:r>
          </a:p>
        </p:txBody>
      </p:sp>
      <p:sp>
        <p:nvSpPr>
          <p:cNvPr id="6" name="Content Placeholder 2"/>
          <p:cNvSpPr txBox="1">
            <a:spLocks/>
          </p:cNvSpPr>
          <p:nvPr/>
        </p:nvSpPr>
        <p:spPr>
          <a:xfrm>
            <a:off x="442576" y="956764"/>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geographic coordinate system</a:t>
            </a:r>
          </a:p>
        </p:txBody>
      </p:sp>
    </p:spTree>
    <p:custDataLst>
      <p:tags r:id="rId1"/>
    </p:custDataLst>
    <p:extLst>
      <p:ext uri="{BB962C8B-B14F-4D97-AF65-F5344CB8AC3E}">
        <p14:creationId xmlns:p14="http://schemas.microsoft.com/office/powerpoint/2010/main" val="106912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(1/4)</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surface of the earth is wrapped around a spherical mass, but we usually want to display a location on earth on a two-dimensional surface, like a piece of paper or a computer screen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Therefore, there is a variety of ways to map the surface of the Earth on a two-dimensional surface, which are called projections</a:t>
            </a:r>
          </a:p>
        </p:txBody>
      </p:sp>
    </p:spTree>
    <p:extLst>
      <p:ext uri="{BB962C8B-B14F-4D97-AF65-F5344CB8AC3E}">
        <p14:creationId xmlns:p14="http://schemas.microsoft.com/office/powerpoint/2010/main" val="154662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Equirectangular</a:t>
            </a:r>
            <a:r>
              <a:rPr lang="en-GB" sz="1800" dirty="0">
                <a:latin typeface="Roboto Light" panose="02000000000000000000" pitchFamily="2" charset="0"/>
                <a:ea typeface="Roboto Light" panose="02000000000000000000" pitchFamily="2" charset="0"/>
              </a:rPr>
              <a:t> — typically used for thematic mapping and it does not preserve any area or angle</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Albers</a:t>
            </a:r>
            <a:r>
              <a:rPr lang="en-GB" sz="1800" dirty="0">
                <a:latin typeface="Roboto Light" panose="02000000000000000000" pitchFamily="2" charset="0"/>
                <a:ea typeface="Roboto Light" panose="02000000000000000000" pitchFamily="2" charset="0"/>
              </a:rPr>
              <a:t> — does not preserve scale and shape, and angle is minimally distorted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Mercator</a:t>
            </a:r>
            <a:r>
              <a:rPr lang="en-GB" sz="1800" dirty="0">
                <a:latin typeface="Roboto Light" panose="02000000000000000000" pitchFamily="2" charset="0"/>
                <a:ea typeface="Roboto Light" panose="02000000000000000000" pitchFamily="2" charset="0"/>
              </a:rPr>
              <a:t> — preserves angles and shapes in small area, so it is good for direction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(2/4)</a:t>
            </a:r>
          </a:p>
        </p:txBody>
      </p:sp>
    </p:spTree>
    <p:extLst>
      <p:ext uri="{BB962C8B-B14F-4D97-AF65-F5344CB8AC3E}">
        <p14:creationId xmlns:p14="http://schemas.microsoft.com/office/powerpoint/2010/main" val="1264952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Lambert Conformal Conic </a:t>
            </a:r>
            <a:r>
              <a:rPr lang="en-GB" sz="1800" dirty="0">
                <a:latin typeface="Roboto Light" panose="02000000000000000000" pitchFamily="2" charset="0"/>
                <a:ea typeface="Roboto Light" panose="02000000000000000000" pitchFamily="2" charset="0"/>
              </a:rPr>
              <a:t>— better used for showing smaller areas and it is often used for aeronautical maps</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Sinusoidal</a:t>
            </a:r>
            <a:r>
              <a:rPr lang="en-GB" sz="1800" dirty="0">
                <a:latin typeface="Roboto Light" panose="02000000000000000000" pitchFamily="2" charset="0"/>
                <a:ea typeface="Roboto Light" panose="02000000000000000000" pitchFamily="2" charset="0"/>
              </a:rPr>
              <a:t> — preserves area and it is useful for showing areas near the prime meridian</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Polyconic</a:t>
            </a:r>
            <a:r>
              <a:rPr lang="en-GB" sz="1800" dirty="0">
                <a:latin typeface="Roboto Light" panose="02000000000000000000" pitchFamily="2" charset="0"/>
                <a:ea typeface="Roboto Light" panose="02000000000000000000" pitchFamily="2" charset="0"/>
              </a:rPr>
              <a:t> — used to show the map of the U.S. in the mid-1900s. There are little distortions in small areas near the meridian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(3/4)</a:t>
            </a:r>
          </a:p>
        </p:txBody>
      </p:sp>
    </p:spTree>
    <p:extLst>
      <p:ext uri="{BB962C8B-B14F-4D97-AF65-F5344CB8AC3E}">
        <p14:creationId xmlns:p14="http://schemas.microsoft.com/office/powerpoint/2010/main" val="2621629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Winkel </a:t>
            </a:r>
            <a:r>
              <a:rPr lang="en-GB" sz="1800" i="1" dirty="0" err="1">
                <a:solidFill>
                  <a:srgbClr val="01385B"/>
                </a:solidFill>
                <a:latin typeface="Roboto" panose="02000000000000000000" pitchFamily="2" charset="0"/>
                <a:ea typeface="Roboto" panose="02000000000000000000" pitchFamily="2" charset="0"/>
              </a:rPr>
              <a:t>Tripel</a:t>
            </a:r>
            <a:r>
              <a:rPr lang="en-GB" sz="1800" i="1" dirty="0">
                <a:solidFill>
                  <a:srgbClr val="01385B"/>
                </a:solidFill>
                <a:latin typeface="Roboto" panose="02000000000000000000" pitchFamily="2" charset="0"/>
                <a:ea typeface="Roboto" panose="02000000000000000000" pitchFamily="2" charset="0"/>
              </a:rPr>
              <a:t> </a:t>
            </a:r>
            <a:r>
              <a:rPr lang="en-GB" sz="1800" dirty="0">
                <a:latin typeface="Roboto Light" panose="02000000000000000000" pitchFamily="2" charset="0"/>
                <a:ea typeface="Roboto Light" panose="02000000000000000000" pitchFamily="2" charset="0"/>
              </a:rPr>
              <a:t>— a good choice for showing the world map, because it minimises area, angle and distance distortions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Robinson</a:t>
            </a:r>
            <a:r>
              <a:rPr lang="en-GB" sz="1800" dirty="0">
                <a:latin typeface="Roboto Light" panose="02000000000000000000" pitchFamily="2" charset="0"/>
                <a:ea typeface="Roboto Light" panose="02000000000000000000" pitchFamily="2" charset="0"/>
              </a:rPr>
              <a:t> — a good choice for showing the world map because it compromises preserving areas and angles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Orthographic</a:t>
            </a:r>
            <a:r>
              <a:rPr lang="en-GB" sz="1800" dirty="0">
                <a:latin typeface="Roboto Light" panose="02000000000000000000" pitchFamily="2" charset="0"/>
                <a:ea typeface="Roboto Light" panose="02000000000000000000" pitchFamily="2" charset="0"/>
              </a:rPr>
              <a:t> — represents a three-dimensional object in a two-dimensional space. Using this method, the user needs to rotate to the area/location of interest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(4/4)</a:t>
            </a:r>
          </a:p>
        </p:txBody>
      </p:sp>
    </p:spTree>
    <p:extLst>
      <p:ext uri="{BB962C8B-B14F-4D97-AF65-F5344CB8AC3E}">
        <p14:creationId xmlns:p14="http://schemas.microsoft.com/office/powerpoint/2010/main" val="3701224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Scales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2" y="286106"/>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189521"/>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a:t>
            </a:r>
            <a:r>
              <a:rPr lang="en-GB" sz="1800" i="1" dirty="0" smtClean="0">
                <a:latin typeface="Roboto Medium" panose="02000000000000000000" pitchFamily="2" charset="0"/>
                <a:ea typeface="Roboto Medium" panose="02000000000000000000" pitchFamily="2" charset="0"/>
              </a:rPr>
              <a:t>1/3)</a:t>
            </a:r>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0239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With a </a:t>
            </a:r>
            <a:r>
              <a:rPr lang="en-GB" sz="1800" i="1" dirty="0">
                <a:solidFill>
                  <a:srgbClr val="01385B"/>
                </a:solidFill>
                <a:latin typeface="Roboto" panose="02000000000000000000" pitchFamily="2" charset="0"/>
                <a:ea typeface="Roboto" panose="02000000000000000000" pitchFamily="2" charset="0"/>
              </a:rPr>
              <a:t>linear</a:t>
            </a:r>
            <a:r>
              <a:rPr lang="en-GB" sz="1800" dirty="0">
                <a:latin typeface="Roboto Light" panose="02000000000000000000" pitchFamily="2" charset="0"/>
                <a:ea typeface="Roboto Light" panose="02000000000000000000" pitchFamily="2" charset="0"/>
              </a:rPr>
              <a:t> scale, the visual spacing between each of the data points is the same regardless where the data points are on the 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logarithmic</a:t>
            </a:r>
            <a:r>
              <a:rPr lang="en-GB" sz="1800" dirty="0">
                <a:latin typeface="Roboto Light" panose="02000000000000000000" pitchFamily="2" charset="0"/>
                <a:ea typeface="Roboto Light" panose="02000000000000000000" pitchFamily="2" charset="0"/>
              </a:rPr>
              <a:t> scale condenses the distance between each of the data points when the value of the data points </a:t>
            </a:r>
            <a:r>
              <a:rPr lang="en-GB" sz="1800" dirty="0" smtClean="0">
                <a:latin typeface="Roboto Light" panose="02000000000000000000" pitchFamily="2" charset="0"/>
                <a:ea typeface="Roboto Light" panose="02000000000000000000" pitchFamily="2" charset="0"/>
              </a:rPr>
              <a:t>increase</a:t>
            </a:r>
            <a:endParaRPr lang="en-GB" sz="1800" dirty="0">
              <a:latin typeface="Roboto Light" panose="02000000000000000000" pitchFamily="2" charset="0"/>
              <a:ea typeface="Roboto Light" panose="02000000000000000000" pitchFamily="2" charset="0"/>
            </a:endParaRPr>
          </a:p>
        </p:txBody>
      </p:sp>
      <p:pic>
        <p:nvPicPr>
          <p:cNvPr id="8" name="Picture 7"/>
          <p:cNvPicPr>
            <a:picLocks noChangeAspect="1"/>
          </p:cNvPicPr>
          <p:nvPr/>
        </p:nvPicPr>
        <p:blipFill>
          <a:blip r:embed="rId2"/>
          <a:stretch>
            <a:fillRect/>
          </a:stretch>
        </p:blipFill>
        <p:spPr>
          <a:xfrm>
            <a:off x="1905000" y="2894240"/>
            <a:ext cx="4572000" cy="2161442"/>
          </a:xfrm>
          <a:prstGeom prst="rect">
            <a:avLst/>
          </a:prstGeom>
        </p:spPr>
      </p:pic>
      <p:sp>
        <p:nvSpPr>
          <p:cNvPr id="9" name="Rectangle 8"/>
          <p:cNvSpPr/>
          <p:nvPr/>
        </p:nvSpPr>
        <p:spPr>
          <a:xfrm>
            <a:off x="6553103" y="4104631"/>
            <a:ext cx="2306417" cy="900246"/>
          </a:xfrm>
          <a:prstGeom prst="rect">
            <a:avLst/>
          </a:prstGeom>
        </p:spPr>
        <p:txBody>
          <a:bodyPr wrap="square">
            <a:spAutoFit/>
          </a:bodyPr>
          <a:lstStyle/>
          <a:p>
            <a:r>
              <a:rPr lang="en-SG" sz="1050" i="1" dirty="0">
                <a:solidFill>
                  <a:prstClr val="black"/>
                </a:solidFill>
                <a:latin typeface="Calibri"/>
              </a:rPr>
              <a:t>Source: </a:t>
            </a:r>
            <a:r>
              <a:rPr lang="en-SG" sz="1050" i="1" dirty="0">
                <a:solidFill>
                  <a:prstClr val="black"/>
                </a:solidFill>
                <a:latin typeface="Calibri"/>
                <a:hlinkClick r:id="rId3"/>
              </a:rPr>
              <a:t>http://canvasjs.com/wp-content/uploads/images/gallery/javascript-chart-logarithmic-axis/html5-javascript-chart-multiple-logarithmic-axis.jpeg</a:t>
            </a:r>
            <a:r>
              <a:rPr lang="en-SG" sz="1050" i="1" dirty="0">
                <a:solidFill>
                  <a:prstClr val="black"/>
                </a:solidFill>
                <a:latin typeface="Calibri"/>
              </a:rPr>
              <a:t> </a:t>
            </a:r>
          </a:p>
        </p:txBody>
      </p:sp>
    </p:spTree>
    <p:extLst>
      <p:ext uri="{BB962C8B-B14F-4D97-AF65-F5344CB8AC3E}">
        <p14:creationId xmlns:p14="http://schemas.microsoft.com/office/powerpoint/2010/main" val="3597936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3" y="228312"/>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000555"/>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a:t>
            </a:r>
            <a:r>
              <a:rPr lang="en-GB" sz="1800" i="1" dirty="0" smtClean="0">
                <a:latin typeface="Roboto Medium" panose="02000000000000000000" pitchFamily="2" charset="0"/>
                <a:ea typeface="Roboto Medium" panose="02000000000000000000" pitchFamily="2" charset="0"/>
              </a:rPr>
              <a:t>(2/3)</a:t>
            </a:r>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4" y="1359126"/>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i="1" dirty="0">
                <a:solidFill>
                  <a:srgbClr val="01385B"/>
                </a:solidFill>
                <a:latin typeface="Roboto" panose="02000000000000000000" pitchFamily="2" charset="0"/>
                <a:ea typeface="Roboto" panose="02000000000000000000" pitchFamily="2" charset="0"/>
              </a:rPr>
              <a:t>percent</a:t>
            </a:r>
            <a:r>
              <a:rPr lang="en-GB" sz="1800" dirty="0">
                <a:latin typeface="Roboto Light" panose="02000000000000000000" pitchFamily="2" charset="0"/>
                <a:ea typeface="Roboto Light" panose="02000000000000000000" pitchFamily="2" charset="0"/>
              </a:rPr>
              <a:t> scale is usually linear, but when it is used to represent part of the whole data, its maximum is 100 percent</a:t>
            </a:r>
          </a:p>
          <a:p>
            <a:pPr marL="177800" indent="-177800">
              <a:spcBef>
                <a:spcPts val="0"/>
              </a:spcBef>
              <a:spcAft>
                <a:spcPts val="1200"/>
              </a:spcAft>
              <a:buClr>
                <a:srgbClr val="CE0000"/>
              </a:buClr>
              <a:buFont typeface="System Font Regular"/>
              <a:buChar char="‣"/>
            </a:pPr>
            <a:r>
              <a:rPr lang="en-GB" sz="1800" dirty="0" smtClean="0">
                <a:latin typeface="Roboto Light" panose="02000000000000000000" pitchFamily="2" charset="0"/>
                <a:ea typeface="Roboto Light" panose="02000000000000000000" pitchFamily="2" charset="0"/>
              </a:rPr>
              <a:t>We </a:t>
            </a:r>
            <a:r>
              <a:rPr lang="en-GB" sz="1800" dirty="0">
                <a:latin typeface="Roboto Light" panose="02000000000000000000" pitchFamily="2" charset="0"/>
                <a:ea typeface="Roboto Light" panose="02000000000000000000" pitchFamily="2" charset="0"/>
              </a:rPr>
              <a:t>use a </a:t>
            </a:r>
            <a:r>
              <a:rPr lang="en-GB" sz="1800" i="1" dirty="0">
                <a:solidFill>
                  <a:srgbClr val="01385B"/>
                </a:solidFill>
                <a:latin typeface="Roboto" panose="02000000000000000000" pitchFamily="2" charset="0"/>
                <a:ea typeface="Roboto" panose="02000000000000000000" pitchFamily="2" charset="0"/>
              </a:rPr>
              <a:t>categorical</a:t>
            </a:r>
            <a:r>
              <a:rPr lang="en-GB" sz="1800" dirty="0">
                <a:latin typeface="Roboto Light" panose="02000000000000000000" pitchFamily="2" charset="0"/>
                <a:ea typeface="Roboto Light" panose="02000000000000000000" pitchFamily="2" charset="0"/>
              </a:rPr>
              <a:t> scale when we want to provide visual separation of categorical data, such as country of residence or </a:t>
            </a:r>
            <a:r>
              <a:rPr lang="en-GB" sz="1800" dirty="0" smtClean="0">
                <a:latin typeface="Roboto Light" panose="02000000000000000000" pitchFamily="2" charset="0"/>
                <a:ea typeface="Roboto Light" panose="02000000000000000000" pitchFamily="2" charset="0"/>
              </a:rPr>
              <a:t>gender</a:t>
            </a:r>
            <a:endParaRPr lang="en-GB" sz="1800" dirty="0">
              <a:latin typeface="Roboto Light" panose="02000000000000000000" pitchFamily="2" charset="0"/>
              <a:ea typeface="Roboto Light" panose="02000000000000000000" pitchFamily="2" charset="0"/>
            </a:endParaRPr>
          </a:p>
        </p:txBody>
      </p:sp>
      <p:pic>
        <p:nvPicPr>
          <p:cNvPr id="5" name="Picture 4"/>
          <p:cNvPicPr>
            <a:picLocks noChangeAspect="1"/>
          </p:cNvPicPr>
          <p:nvPr/>
        </p:nvPicPr>
        <p:blipFill>
          <a:blip r:embed="rId2"/>
          <a:stretch>
            <a:fillRect/>
          </a:stretch>
        </p:blipFill>
        <p:spPr>
          <a:xfrm>
            <a:off x="2655566" y="2677160"/>
            <a:ext cx="3877159" cy="2407920"/>
          </a:xfrm>
          <a:prstGeom prst="rect">
            <a:avLst/>
          </a:prstGeom>
        </p:spPr>
      </p:pic>
      <p:sp>
        <p:nvSpPr>
          <p:cNvPr id="6" name="TextBox 5"/>
          <p:cNvSpPr txBox="1"/>
          <p:nvPr/>
        </p:nvSpPr>
        <p:spPr>
          <a:xfrm>
            <a:off x="633664" y="3047032"/>
            <a:ext cx="2021902"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Percent Scale</a:t>
            </a:r>
          </a:p>
        </p:txBody>
      </p:sp>
      <p:sp>
        <p:nvSpPr>
          <p:cNvPr id="7" name="TextBox 6"/>
          <p:cNvSpPr txBox="1"/>
          <p:nvPr/>
        </p:nvSpPr>
        <p:spPr>
          <a:xfrm>
            <a:off x="633664" y="4193250"/>
            <a:ext cx="1920571"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Categorical Scale</a:t>
            </a:r>
          </a:p>
        </p:txBody>
      </p:sp>
    </p:spTree>
    <p:extLst>
      <p:ext uri="{BB962C8B-B14F-4D97-AF65-F5344CB8AC3E}">
        <p14:creationId xmlns:p14="http://schemas.microsoft.com/office/powerpoint/2010/main" val="3999174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a:t>
            </a:r>
            <a:r>
              <a:rPr lang="en-GB" sz="1800" i="1" dirty="0" smtClean="0">
                <a:latin typeface="Roboto Medium" panose="02000000000000000000" pitchFamily="2" charset="0"/>
                <a:ea typeface="Roboto Medium" panose="02000000000000000000" pitchFamily="2" charset="0"/>
              </a:rPr>
              <a:t>(</a:t>
            </a:r>
            <a:r>
              <a:rPr lang="en-GB" sz="1800" i="1" dirty="0">
                <a:latin typeface="Roboto Medium" panose="02000000000000000000" pitchFamily="2" charset="0"/>
                <a:ea typeface="Roboto Medium" panose="02000000000000000000" pitchFamily="2" charset="0"/>
              </a:rPr>
              <a:t>3</a:t>
            </a:r>
            <a:r>
              <a:rPr lang="en-GB" sz="1800" i="1" dirty="0" smtClean="0">
                <a:latin typeface="Roboto Medium" panose="02000000000000000000" pitchFamily="2" charset="0"/>
                <a:ea typeface="Roboto Medium" panose="02000000000000000000" pitchFamily="2" charset="0"/>
              </a:rPr>
              <a:t>/3)</a:t>
            </a:r>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smtClean="0">
                <a:latin typeface="Roboto Light" panose="02000000000000000000" pitchFamily="2" charset="0"/>
                <a:ea typeface="Roboto Light" panose="02000000000000000000" pitchFamily="2" charset="0"/>
              </a:rPr>
              <a:t>We </a:t>
            </a:r>
            <a:r>
              <a:rPr lang="en-GB" sz="1800" dirty="0">
                <a:latin typeface="Roboto Light" panose="02000000000000000000" pitchFamily="2" charset="0"/>
                <a:ea typeface="Roboto Light" panose="02000000000000000000" pitchFamily="2" charset="0"/>
              </a:rPr>
              <a:t>use the </a:t>
            </a:r>
            <a:r>
              <a:rPr lang="en-GB" sz="1800" i="1" dirty="0">
                <a:solidFill>
                  <a:srgbClr val="01385B"/>
                </a:solidFill>
                <a:latin typeface="Roboto" panose="02000000000000000000" pitchFamily="2" charset="0"/>
                <a:ea typeface="Roboto" panose="02000000000000000000" pitchFamily="2" charset="0"/>
              </a:rPr>
              <a:t>time</a:t>
            </a:r>
            <a:r>
              <a:rPr lang="en-GB" sz="1800" dirty="0">
                <a:latin typeface="Roboto Light" panose="02000000000000000000" pitchFamily="2" charset="0"/>
                <a:ea typeface="Roboto Light" panose="02000000000000000000" pitchFamily="2" charset="0"/>
              </a:rPr>
              <a:t> scale when we want to plot temporal data on a linear scale, or to divide the temporal data on a categorical scale, such as by year, month or day</a:t>
            </a:r>
          </a:p>
        </p:txBody>
      </p:sp>
      <p:pic>
        <p:nvPicPr>
          <p:cNvPr id="5" name="Picture 4"/>
          <p:cNvPicPr>
            <a:picLocks noChangeAspect="1"/>
          </p:cNvPicPr>
          <p:nvPr/>
        </p:nvPicPr>
        <p:blipFill>
          <a:blip r:embed="rId2"/>
          <a:stretch>
            <a:fillRect/>
          </a:stretch>
        </p:blipFill>
        <p:spPr>
          <a:xfrm>
            <a:off x="2270760" y="2560629"/>
            <a:ext cx="4323080" cy="2485988"/>
          </a:xfrm>
          <a:prstGeom prst="rect">
            <a:avLst/>
          </a:prstGeom>
        </p:spPr>
      </p:pic>
      <p:sp>
        <p:nvSpPr>
          <p:cNvPr id="6" name="TextBox 5"/>
          <p:cNvSpPr txBox="1"/>
          <p:nvPr/>
        </p:nvSpPr>
        <p:spPr>
          <a:xfrm>
            <a:off x="6654928" y="4213963"/>
            <a:ext cx="2417952" cy="553998"/>
          </a:xfrm>
          <a:prstGeom prst="rect">
            <a:avLst/>
          </a:prstGeom>
          <a:noFill/>
        </p:spPr>
        <p:txBody>
          <a:bodyPr wrap="square" rtlCol="0">
            <a:spAutoFit/>
          </a:bodyPr>
          <a:lstStyle/>
          <a:p>
            <a:r>
              <a:rPr lang="en-SG" sz="1000" i="1" dirty="0">
                <a:solidFill>
                  <a:prstClr val="black"/>
                </a:solidFill>
                <a:latin typeface="Calibri"/>
              </a:rPr>
              <a:t>Source</a:t>
            </a:r>
            <a:r>
              <a:rPr lang="en-SG" sz="1000" i="1" dirty="0" smtClean="0">
                <a:solidFill>
                  <a:prstClr val="black"/>
                </a:solidFill>
                <a:latin typeface="Calibri"/>
              </a:rPr>
              <a:t>: </a:t>
            </a:r>
            <a:r>
              <a:rPr lang="en-SG" sz="1000" i="1" dirty="0" smtClean="0">
                <a:solidFill>
                  <a:prstClr val="black"/>
                </a:solidFill>
                <a:latin typeface="Calibri"/>
                <a:hlinkClick r:id="rId3"/>
              </a:rPr>
              <a:t>https</a:t>
            </a:r>
            <a:r>
              <a:rPr lang="en-SG" sz="1000" i="1" dirty="0">
                <a:solidFill>
                  <a:prstClr val="black"/>
                </a:solidFill>
                <a:latin typeface="Calibri"/>
                <a:hlinkClick r:id="rId3"/>
              </a:rPr>
              <a:t>://</a:t>
            </a:r>
            <a:r>
              <a:rPr lang="en-SG" sz="1000" i="1" dirty="0" smtClean="0">
                <a:solidFill>
                  <a:prstClr val="black"/>
                </a:solidFill>
                <a:latin typeface="Calibri"/>
                <a:hlinkClick r:id="rId3"/>
              </a:rPr>
              <a:t>s-media-cache-ak0.pinimg.com/originals/06/d2/7c/06d27c4e1d7d594ad5f130dc531d2e56.jpg</a:t>
            </a:r>
            <a:r>
              <a:rPr lang="en-SG" sz="1000" i="1" dirty="0" smtClean="0">
                <a:solidFill>
                  <a:prstClr val="black"/>
                </a:solidFill>
                <a:latin typeface="Calibri"/>
              </a:rPr>
              <a:t> </a:t>
            </a:r>
          </a:p>
        </p:txBody>
      </p:sp>
    </p:spTree>
    <p:extLst>
      <p:ext uri="{BB962C8B-B14F-4D97-AF65-F5344CB8AC3E}">
        <p14:creationId xmlns:p14="http://schemas.microsoft.com/office/powerpoint/2010/main" val="27705445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Visual Cues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Context</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571503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Context</a:t>
            </a:r>
            <a:r>
              <a:rPr lang="en-GB" sz="1800" dirty="0">
                <a:latin typeface="Roboto Light" panose="02000000000000000000" pitchFamily="2" charset="0"/>
                <a:ea typeface="Roboto Light" panose="02000000000000000000" pitchFamily="2" charset="0"/>
              </a:rPr>
              <a:t> is a data visualisation component that lends to better understanding of who, what, when, where and why of the data. Context can make the data clearer for interpretation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When we would like to enable viewers to see the data visualisation object of primary interest in full detail, and at the same time get an overview within the context (i.e., surrounding information) available, this is known as a </a:t>
            </a:r>
            <a:r>
              <a:rPr lang="en-GB" sz="1800" i="1" dirty="0">
                <a:solidFill>
                  <a:srgbClr val="01385B"/>
                </a:solidFill>
                <a:latin typeface="Roboto" panose="02000000000000000000" pitchFamily="2" charset="0"/>
                <a:ea typeface="Roboto" panose="02000000000000000000" pitchFamily="2" charset="0"/>
              </a:rPr>
              <a:t>focus-context problem </a:t>
            </a:r>
            <a:r>
              <a:rPr lang="en-GB" sz="1800" dirty="0">
                <a:latin typeface="Roboto Light" panose="02000000000000000000" pitchFamily="2" charset="0"/>
                <a:ea typeface="Roboto Light" panose="02000000000000000000" pitchFamily="2" charset="0"/>
              </a:rPr>
              <a:t>in data visualisation</a:t>
            </a:r>
          </a:p>
        </p:txBody>
      </p:sp>
    </p:spTree>
    <p:extLst>
      <p:ext uri="{BB962C8B-B14F-4D97-AF65-F5344CB8AC3E}">
        <p14:creationId xmlns:p14="http://schemas.microsoft.com/office/powerpoint/2010/main" val="2286993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three premises of the focus-context problem</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viewer needs both context (i.e., overview of the information), and focus (i.e., details of the information) simultaneously</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information needed in the overview may be different from that needed in the detail</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These two types of information need to be combined within a single interactive data visualisation</a:t>
            </a:r>
          </a:p>
        </p:txBody>
      </p:sp>
    </p:spTree>
    <p:extLst>
      <p:ext uri="{BB962C8B-B14F-4D97-AF65-F5344CB8AC3E}">
        <p14:creationId xmlns:p14="http://schemas.microsoft.com/office/powerpoint/2010/main" val="4239652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Spatial</a:t>
            </a:r>
            <a:r>
              <a:rPr lang="en-GB" sz="1800" dirty="0">
                <a:latin typeface="Roboto Light" panose="02000000000000000000" pitchFamily="2" charset="0"/>
                <a:ea typeface="Roboto Light" panose="02000000000000000000" pitchFamily="2" charset="0"/>
              </a:rPr>
              <a:t> related problems are common to all Data Visualisation that use maps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Structural</a:t>
            </a:r>
            <a:r>
              <a:rPr lang="en-GB" sz="1800" dirty="0">
                <a:latin typeface="Roboto Light" panose="02000000000000000000" pitchFamily="2" charset="0"/>
                <a:ea typeface="Roboto Light" panose="02000000000000000000" pitchFamily="2" charset="0"/>
              </a:rPr>
              <a:t> related problem arises when we try to visualise data that have structural components at many levels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Temporal</a:t>
            </a:r>
            <a:r>
              <a:rPr lang="en-GB" sz="1800" dirty="0">
                <a:latin typeface="Roboto Light" panose="02000000000000000000" pitchFamily="2" charset="0"/>
                <a:ea typeface="Roboto Light" panose="02000000000000000000" pitchFamily="2" charset="0"/>
              </a:rPr>
              <a:t> related problem involves understanding the timing of data at very different 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Sub-types of the focus-context problem</a:t>
            </a:r>
          </a:p>
        </p:txBody>
      </p:sp>
    </p:spTree>
    <p:extLst>
      <p:ext uri="{BB962C8B-B14F-4D97-AF65-F5344CB8AC3E}">
        <p14:creationId xmlns:p14="http://schemas.microsoft.com/office/powerpoint/2010/main" val="1787627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distortion</a:t>
            </a:r>
            <a:r>
              <a:rPr lang="en-GB" sz="1800" dirty="0">
                <a:solidFill>
                  <a:schemeClr val="tx1"/>
                </a:solidFill>
                <a:latin typeface="Roboto Light" panose="02000000000000000000" pitchFamily="2" charset="0"/>
                <a:ea typeface="Roboto Light" panose="02000000000000000000" pitchFamily="2" charset="0"/>
              </a:rPr>
              <a:t> technique spatially distorts a data presentation to give more room to the designated points of interest, and to decrease the space given to regions away from those points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distortion</a:t>
            </a:r>
          </a:p>
        </p:txBody>
      </p:sp>
    </p:spTree>
    <p:extLst>
      <p:ext uri="{BB962C8B-B14F-4D97-AF65-F5344CB8AC3E}">
        <p14:creationId xmlns:p14="http://schemas.microsoft.com/office/powerpoint/2010/main" val="2942033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Hyperbolic Tree Browser</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291" y="1006534"/>
            <a:ext cx="4245298" cy="3679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52762050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Table </a:t>
            </a:r>
            <a:r>
              <a:rPr lang="en-GB" sz="1800" i="1" dirty="0" err="1">
                <a:latin typeface="Roboto Medium" panose="02000000000000000000" pitchFamily="2" charset="0"/>
                <a:ea typeface="Roboto Medium" panose="02000000000000000000" pitchFamily="2" charset="0"/>
              </a:rPr>
              <a:t>Lense</a:t>
            </a:r>
            <a:r>
              <a:rPr lang="en-GB" sz="1800" i="1" dirty="0">
                <a:latin typeface="Roboto Medium" panose="02000000000000000000" pitchFamily="2" charset="0"/>
                <a:ea typeface="Roboto Medium" panose="02000000000000000000" pitchFamily="2" charset="0"/>
              </a:rPr>
              <a:t> </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904" y="1006534"/>
            <a:ext cx="6128545" cy="3767376"/>
          </a:xfrm>
          <a:prstGeom prst="rect">
            <a:avLst/>
          </a:prstGeom>
        </p:spPr>
      </p:pic>
    </p:spTree>
    <p:custDataLst>
      <p:tags r:id="rId1"/>
    </p:custDataLst>
    <p:extLst>
      <p:ext uri="{BB962C8B-B14F-4D97-AF65-F5344CB8AC3E}">
        <p14:creationId xmlns:p14="http://schemas.microsoft.com/office/powerpoint/2010/main" val="188447631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698" y="1650100"/>
            <a:ext cx="3953396" cy="2985552"/>
          </a:xfrm>
          <a:prstGeom prst="rect">
            <a:avLst/>
          </a:prstGeom>
        </p:spPr>
      </p:pic>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a:xfrm>
            <a:off x="260213" y="1905100"/>
            <a:ext cx="542430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rapid zooming </a:t>
            </a:r>
            <a:r>
              <a:rPr lang="en-GB" sz="1800" dirty="0">
                <a:solidFill>
                  <a:schemeClr val="tx1"/>
                </a:solidFill>
                <a:latin typeface="Roboto Light" panose="02000000000000000000" pitchFamily="2" charset="0"/>
                <a:ea typeface="Roboto Light" panose="02000000000000000000" pitchFamily="2" charset="0"/>
              </a:rPr>
              <a:t>technique allows viewers to zoom rapidly in and out of points of </a:t>
            </a:r>
            <a:r>
              <a:rPr lang="en-GB" sz="1800" dirty="0" smtClean="0">
                <a:solidFill>
                  <a:schemeClr val="tx1"/>
                </a:solidFill>
                <a:latin typeface="Roboto Light" panose="02000000000000000000" pitchFamily="2" charset="0"/>
                <a:ea typeface="Roboto Light" panose="02000000000000000000" pitchFamily="2" charset="0"/>
              </a:rPr>
              <a:t>interest</a:t>
            </a:r>
          </a:p>
          <a:p>
            <a:pPr marL="177800" indent="-177800">
              <a:spcBef>
                <a:spcPts val="0"/>
              </a:spcBef>
              <a:spcAft>
                <a:spcPts val="1200"/>
              </a:spcAft>
              <a:buClr>
                <a:srgbClr val="CE0000"/>
              </a:buClr>
              <a:buFont typeface="System Font Regular"/>
              <a:buChar char="‣"/>
            </a:pPr>
            <a:r>
              <a:rPr lang="en-US" sz="1800" dirty="0">
                <a:solidFill>
                  <a:schemeClr val="tx1"/>
                </a:solidFill>
                <a:latin typeface="Roboto Light" panose="02000000000000000000" pitchFamily="2" charset="0"/>
                <a:ea typeface="Roboto Light" panose="02000000000000000000" pitchFamily="2" charset="0"/>
              </a:rPr>
              <a:t>Pad and Pad++ systems proposed by </a:t>
            </a:r>
            <a:r>
              <a:rPr lang="en-US" sz="1800" dirty="0" err="1">
                <a:solidFill>
                  <a:schemeClr val="tx1"/>
                </a:solidFill>
                <a:latin typeface="Roboto Light" panose="02000000000000000000" pitchFamily="2" charset="0"/>
                <a:ea typeface="Roboto Light" panose="02000000000000000000" pitchFamily="2" charset="0"/>
              </a:rPr>
              <a:t>Bederson</a:t>
            </a:r>
            <a:r>
              <a:rPr lang="en-US" sz="1800" dirty="0">
                <a:solidFill>
                  <a:schemeClr val="tx1"/>
                </a:solidFill>
                <a:latin typeface="Roboto Light" panose="02000000000000000000" pitchFamily="2" charset="0"/>
                <a:ea typeface="Roboto Light" panose="02000000000000000000" pitchFamily="2" charset="0"/>
              </a:rPr>
              <a:t> and </a:t>
            </a:r>
            <a:r>
              <a:rPr lang="en-US" sz="1800" dirty="0" err="1">
                <a:solidFill>
                  <a:schemeClr val="tx1"/>
                </a:solidFill>
                <a:latin typeface="Roboto Light" panose="02000000000000000000" pitchFamily="2" charset="0"/>
                <a:ea typeface="Roboto Light" panose="02000000000000000000" pitchFamily="2" charset="0"/>
              </a:rPr>
              <a:t>Hallan</a:t>
            </a:r>
            <a:r>
              <a:rPr lang="en-US" sz="1800" dirty="0">
                <a:solidFill>
                  <a:schemeClr val="tx1"/>
                </a:solidFill>
                <a:latin typeface="Roboto Light" panose="02000000000000000000" pitchFamily="2" charset="0"/>
                <a:ea typeface="Roboto Light" panose="02000000000000000000" pitchFamily="2" charset="0"/>
              </a:rPr>
              <a:t> in their publication in 1994 are examples of the Rapid Zooming technique’s application.</a:t>
            </a:r>
          </a:p>
          <a:p>
            <a:pPr marL="177800" indent="-177800">
              <a:spcBef>
                <a:spcPts val="0"/>
              </a:spcBef>
              <a:spcAft>
                <a:spcPts val="1200"/>
              </a:spcAft>
              <a:buClr>
                <a:srgbClr val="CE0000"/>
              </a:buClr>
              <a:buFont typeface="System Font Regular"/>
              <a:buChar char="‣"/>
            </a:pPr>
            <a:endParaRPr lang="en-GB" sz="1800" dirty="0">
              <a:solidFill>
                <a:schemeClr val="tx1"/>
              </a:solidFill>
              <a:latin typeface="Roboto Light" panose="02000000000000000000" pitchFamily="2" charset="0"/>
              <a:ea typeface="Roboto Light"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rapid zooming</a:t>
            </a:r>
          </a:p>
        </p:txBody>
      </p:sp>
    </p:spTree>
    <p:extLst>
      <p:ext uri="{BB962C8B-B14F-4D97-AF65-F5344CB8AC3E}">
        <p14:creationId xmlns:p14="http://schemas.microsoft.com/office/powerpoint/2010/main" val="2108201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elision</a:t>
            </a:r>
            <a:r>
              <a:rPr lang="en-GB" sz="1800" dirty="0">
                <a:solidFill>
                  <a:schemeClr val="tx1"/>
                </a:solidFill>
                <a:latin typeface="Roboto Light" panose="02000000000000000000" pitchFamily="2" charset="0"/>
                <a:ea typeface="Roboto Light" panose="02000000000000000000" pitchFamily="2" charset="0"/>
              </a:rPr>
              <a:t> technique hides parts of a structure from viewers until they are needed</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elision</a:t>
            </a:r>
          </a:p>
        </p:txBody>
      </p:sp>
    </p:spTree>
    <p:extLst>
      <p:ext uri="{BB962C8B-B14F-4D97-AF65-F5344CB8AC3E}">
        <p14:creationId xmlns:p14="http://schemas.microsoft.com/office/powerpoint/2010/main" val="292681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Elision – Fish Eye Technique</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174" y="1006534"/>
            <a:ext cx="5145098" cy="354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21392597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a:t>
            </a:r>
            <a:r>
              <a:rPr lang="en-GB" sz="1800" i="1" dirty="0" smtClean="0">
                <a:latin typeface="Roboto Medium" panose="02000000000000000000" pitchFamily="2" charset="0"/>
                <a:ea typeface="Roboto Medium" panose="02000000000000000000" pitchFamily="2" charset="0"/>
              </a:rPr>
              <a:t>components </a:t>
            </a:r>
            <a:r>
              <a:rPr lang="en-GB" sz="1800" i="1" dirty="0">
                <a:latin typeface="Roboto Medium" panose="02000000000000000000" pitchFamily="2" charset="0"/>
                <a:ea typeface="Roboto Medium" panose="02000000000000000000" pitchFamily="2" charset="0"/>
              </a:rPr>
              <a:t>of visual cues</a:t>
            </a:r>
          </a:p>
        </p:txBody>
      </p:sp>
      <p:sp>
        <p:nvSpPr>
          <p:cNvPr id="4" name="Content Placeholder 3"/>
          <p:cNvSpPr>
            <a:spLocks noGrp="1"/>
          </p:cNvSpPr>
          <p:nvPr>
            <p:ph idx="1"/>
          </p:nvPr>
        </p:nvSpPr>
        <p:spPr/>
        <p:txBody>
          <a:bodyPr numCol="2">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Position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Length (e.g., bar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Angle (e.g., pie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Direction (e.g., line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Shape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Area </a:t>
            </a:r>
            <a:r>
              <a:rPr lang="en-GB" sz="1800" dirty="0" smtClean="0">
                <a:latin typeface="Roboto Light" panose="02000000000000000000" pitchFamily="2" charset="0"/>
                <a:ea typeface="Roboto Light" panose="02000000000000000000" pitchFamily="2" charset="0"/>
              </a:rPr>
              <a:t> and Volume (e.g</a:t>
            </a:r>
            <a:r>
              <a:rPr lang="en-GB" sz="1800" dirty="0">
                <a:latin typeface="Roboto Light" panose="02000000000000000000" pitchFamily="2" charset="0"/>
                <a:ea typeface="Roboto Light" panose="02000000000000000000" pitchFamily="2" charset="0"/>
              </a:rPr>
              <a:t>., square area graph)</a:t>
            </a:r>
          </a:p>
          <a:p>
            <a:pPr>
              <a:spcBef>
                <a:spcPts val="0"/>
              </a:spcBef>
              <a:spcAft>
                <a:spcPts val="1200"/>
              </a:spcAft>
              <a:buClr>
                <a:srgbClr val="CE0000"/>
              </a:buClr>
              <a:buFont typeface="+mj-lt"/>
              <a:buAutoNum type="arabicPeriod"/>
            </a:pPr>
            <a:r>
              <a:rPr lang="en-GB" sz="1800" dirty="0" smtClean="0">
                <a:latin typeface="Roboto Light" panose="02000000000000000000" pitchFamily="2" charset="0"/>
                <a:ea typeface="Roboto Light" panose="02000000000000000000" pitchFamily="2" charset="0"/>
              </a:rPr>
              <a:t>Colour</a:t>
            </a:r>
            <a:endParaRPr lang="en-GB" sz="1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748934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multiple windows </a:t>
            </a:r>
            <a:r>
              <a:rPr lang="en-GB" sz="1800" dirty="0">
                <a:solidFill>
                  <a:schemeClr val="tx1"/>
                </a:solidFill>
                <a:latin typeface="Roboto Light" panose="02000000000000000000" pitchFamily="2" charset="0"/>
                <a:ea typeface="Roboto Light" panose="02000000000000000000" pitchFamily="2" charset="0"/>
              </a:rPr>
              <a:t>technique allows viewers to have one window that shows an overview of the data, and several other windows that show the expanded details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multiple windows</a:t>
            </a:r>
          </a:p>
        </p:txBody>
      </p:sp>
    </p:spTree>
    <p:extLst>
      <p:ext uri="{BB962C8B-B14F-4D97-AF65-F5344CB8AC3E}">
        <p14:creationId xmlns:p14="http://schemas.microsoft.com/office/powerpoint/2010/main" val="322225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smtClean="0">
                <a:latin typeface="Roboto Medium" panose="02000000000000000000" pitchFamily="2" charset="0"/>
                <a:ea typeface="Roboto Medium" panose="02000000000000000000" pitchFamily="2" charset="0"/>
              </a:rPr>
              <a:t>Multiple Windows </a:t>
            </a:r>
            <a:r>
              <a:rPr lang="en-GB" sz="1800" i="1" dirty="0">
                <a:latin typeface="Roboto Medium" panose="02000000000000000000" pitchFamily="2" charset="0"/>
                <a:ea typeface="Roboto Medium" panose="02000000000000000000" pitchFamily="2" charset="0"/>
              </a:rPr>
              <a:t>– Spiral Calendar </a:t>
            </a:r>
            <a:r>
              <a:rPr lang="en-GB" sz="1800" i="1" dirty="0" smtClean="0">
                <a:latin typeface="Roboto Medium" panose="02000000000000000000" pitchFamily="2" charset="0"/>
                <a:ea typeface="Roboto Medium" panose="02000000000000000000" pitchFamily="2" charset="0"/>
              </a:rPr>
              <a:t>Method</a:t>
            </a:r>
            <a:endParaRPr lang="en-GB" sz="1800" i="1" dirty="0">
              <a:latin typeface="Roboto Medium" panose="02000000000000000000" pitchFamily="2" charset="0"/>
              <a:ea typeface="Roboto Medium" panose="02000000000000000000" pitchFamily="2" charset="0"/>
            </a:endParaRP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043" y="1057334"/>
            <a:ext cx="4733317" cy="3633966"/>
          </a:xfrm>
          <a:prstGeom prst="rect">
            <a:avLst/>
          </a:prstGeom>
        </p:spPr>
      </p:pic>
    </p:spTree>
    <p:custDataLst>
      <p:tags r:id="rId1"/>
    </p:custDataLst>
    <p:extLst>
      <p:ext uri="{BB962C8B-B14F-4D97-AF65-F5344CB8AC3E}">
        <p14:creationId xmlns:p14="http://schemas.microsoft.com/office/powerpoint/2010/main" val="384435910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smtClean="0">
                <a:solidFill>
                  <a:srgbClr val="003B5C"/>
                </a:solidFill>
                <a:latin typeface="Roboto Medium" panose="02000000000000000000" pitchFamily="2" charset="0"/>
                <a:ea typeface="Roboto Medium" panose="02000000000000000000" pitchFamily="2" charset="0"/>
              </a:rPr>
              <a:t>Class Discussion 2</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Tree>
    <p:custDataLst>
      <p:tags r:id="rId1"/>
    </p:custDataLst>
    <p:extLst>
      <p:ext uri="{BB962C8B-B14F-4D97-AF65-F5344CB8AC3E}">
        <p14:creationId xmlns:p14="http://schemas.microsoft.com/office/powerpoint/2010/main" val="283730685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smtClean="0">
                <a:solidFill>
                  <a:srgbClr val="003B5C"/>
                </a:solidFill>
                <a:latin typeface="Roboto Medium" panose="02000000000000000000" pitchFamily="2" charset="0"/>
                <a:ea typeface="Roboto Medium" panose="02000000000000000000" pitchFamily="2" charset="0"/>
              </a:rPr>
              <a:t>Class Discussion 2</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
        <p:nvSpPr>
          <p:cNvPr id="20" name="TextBox 19"/>
          <p:cNvSpPr txBox="1"/>
          <p:nvPr/>
        </p:nvSpPr>
        <p:spPr>
          <a:xfrm>
            <a:off x="475377" y="1816820"/>
            <a:ext cx="1057033" cy="523220"/>
          </a:xfrm>
          <a:prstGeom prst="rect">
            <a:avLst/>
          </a:prstGeom>
          <a:noFill/>
        </p:spPr>
        <p:txBody>
          <a:bodyPr wrap="square" rtlCol="0">
            <a:spAutoFit/>
          </a:bodyPr>
          <a:lstStyle/>
          <a:p>
            <a:r>
              <a:rPr lang="en-SG" sz="1400" dirty="0" smtClean="0">
                <a:solidFill>
                  <a:prstClr val="black"/>
                </a:solidFill>
                <a:latin typeface="Calibri"/>
              </a:rPr>
              <a:t>Rapid Zooming</a:t>
            </a:r>
            <a:endParaRPr lang="en-SG" sz="1400" dirty="0">
              <a:solidFill>
                <a:prstClr val="black"/>
              </a:solidFill>
              <a:latin typeface="Calibri"/>
            </a:endParaRPr>
          </a:p>
        </p:txBody>
      </p:sp>
      <p:sp>
        <p:nvSpPr>
          <p:cNvPr id="21" name="TextBox 20"/>
          <p:cNvSpPr txBox="1"/>
          <p:nvPr/>
        </p:nvSpPr>
        <p:spPr>
          <a:xfrm>
            <a:off x="4874006" y="1829038"/>
            <a:ext cx="1057033" cy="307777"/>
          </a:xfrm>
          <a:prstGeom prst="rect">
            <a:avLst/>
          </a:prstGeom>
          <a:noFill/>
        </p:spPr>
        <p:txBody>
          <a:bodyPr wrap="square" rtlCol="0">
            <a:spAutoFit/>
          </a:bodyPr>
          <a:lstStyle/>
          <a:p>
            <a:r>
              <a:rPr lang="en-SG" sz="1400" dirty="0" smtClean="0">
                <a:solidFill>
                  <a:prstClr val="black"/>
                </a:solidFill>
                <a:latin typeface="Calibri"/>
              </a:rPr>
              <a:t>Elision</a:t>
            </a:r>
            <a:endParaRPr lang="en-SG" sz="1400" dirty="0">
              <a:solidFill>
                <a:prstClr val="black"/>
              </a:solidFill>
              <a:latin typeface="Calibri"/>
            </a:endParaRPr>
          </a:p>
        </p:txBody>
      </p:sp>
      <p:sp>
        <p:nvSpPr>
          <p:cNvPr id="22" name="TextBox 21"/>
          <p:cNvSpPr txBox="1"/>
          <p:nvPr/>
        </p:nvSpPr>
        <p:spPr>
          <a:xfrm>
            <a:off x="474750" y="3372484"/>
            <a:ext cx="1202933" cy="307777"/>
          </a:xfrm>
          <a:prstGeom prst="rect">
            <a:avLst/>
          </a:prstGeom>
          <a:noFill/>
        </p:spPr>
        <p:txBody>
          <a:bodyPr wrap="square" rtlCol="0">
            <a:spAutoFit/>
          </a:bodyPr>
          <a:lstStyle/>
          <a:p>
            <a:r>
              <a:rPr lang="en-SG" sz="1400" dirty="0" smtClean="0">
                <a:solidFill>
                  <a:prstClr val="black"/>
                </a:solidFill>
                <a:latin typeface="Calibri"/>
              </a:rPr>
              <a:t>Distortion</a:t>
            </a:r>
            <a:endParaRPr lang="en-SG" sz="1400" dirty="0">
              <a:solidFill>
                <a:prstClr val="black"/>
              </a:solidFill>
              <a:latin typeface="Calibri"/>
            </a:endParaRPr>
          </a:p>
        </p:txBody>
      </p:sp>
      <p:sp>
        <p:nvSpPr>
          <p:cNvPr id="23" name="TextBox 22"/>
          <p:cNvSpPr txBox="1"/>
          <p:nvPr/>
        </p:nvSpPr>
        <p:spPr>
          <a:xfrm>
            <a:off x="4264145" y="3389215"/>
            <a:ext cx="1057033" cy="523220"/>
          </a:xfrm>
          <a:prstGeom prst="rect">
            <a:avLst/>
          </a:prstGeom>
          <a:noFill/>
        </p:spPr>
        <p:txBody>
          <a:bodyPr wrap="square" rtlCol="0">
            <a:spAutoFit/>
          </a:bodyPr>
          <a:lstStyle/>
          <a:p>
            <a:r>
              <a:rPr lang="en-SG" sz="1400" dirty="0" smtClean="0">
                <a:solidFill>
                  <a:prstClr val="black"/>
                </a:solidFill>
                <a:latin typeface="Calibri"/>
              </a:rPr>
              <a:t>Multiple Windows</a:t>
            </a:r>
            <a:endParaRPr lang="en-SG" sz="1400" dirty="0">
              <a:solidFill>
                <a:prstClr val="black"/>
              </a:solidFill>
              <a:latin typeface="Calibri"/>
            </a:endParaRPr>
          </a:p>
        </p:txBody>
      </p:sp>
    </p:spTree>
    <p:custDataLst>
      <p:tags r:id="rId1"/>
    </p:custDataLst>
    <p:extLst>
      <p:ext uri="{BB962C8B-B14F-4D97-AF65-F5344CB8AC3E}">
        <p14:creationId xmlns:p14="http://schemas.microsoft.com/office/powerpoint/2010/main" val="5405671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smtClean="0"/>
              <a:t>Class Activity: Data Visualisation Evaluation </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4990591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smtClean="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12" name="TextBox 11"/>
          <p:cNvSpPr txBox="1"/>
          <p:nvPr/>
        </p:nvSpPr>
        <p:spPr>
          <a:xfrm>
            <a:off x="548640" y="551037"/>
            <a:ext cx="8534400" cy="830997"/>
          </a:xfrm>
          <a:prstGeom prst="rect">
            <a:avLst/>
          </a:prstGeom>
          <a:noFill/>
        </p:spPr>
        <p:txBody>
          <a:bodyPr wrap="square" rtlCol="0">
            <a:spAutoFit/>
          </a:bodyPr>
          <a:lstStyle/>
          <a:p>
            <a:pPr marL="457200" indent="-457200">
              <a:buFont typeface="+mj-lt"/>
              <a:buAutoNum type="arabicPeriod"/>
            </a:pPr>
            <a:r>
              <a:rPr lang="en-US" sz="1600" dirty="0">
                <a:solidFill>
                  <a:prstClr val="black"/>
                </a:solidFill>
                <a:latin typeface="Roboto Light"/>
              </a:rPr>
              <a:t>Sit with your GBA’s team mates</a:t>
            </a:r>
          </a:p>
          <a:p>
            <a:pPr marL="457200" indent="-457200">
              <a:buFont typeface="+mj-lt"/>
              <a:buAutoNum type="arabicPeriod"/>
            </a:pPr>
            <a:r>
              <a:rPr lang="en-US" sz="1600" dirty="0">
                <a:solidFill>
                  <a:prstClr val="black"/>
                </a:solidFill>
                <a:latin typeface="Roboto Light"/>
              </a:rPr>
              <a:t>Discuss why the plots/charts are bad </a:t>
            </a:r>
            <a:r>
              <a:rPr lang="en-US" sz="1600" dirty="0" err="1">
                <a:solidFill>
                  <a:prstClr val="black"/>
                </a:solidFill>
                <a:latin typeface="Roboto Light"/>
              </a:rPr>
              <a:t>visualisation</a:t>
            </a:r>
            <a:r>
              <a:rPr lang="en-US" sz="1600" dirty="0">
                <a:solidFill>
                  <a:prstClr val="black"/>
                </a:solidFill>
                <a:latin typeface="Roboto Light"/>
              </a:rPr>
              <a:t> example and suggest ways to improve the plots/charts.</a:t>
            </a:r>
          </a:p>
        </p:txBody>
      </p:sp>
      <p:pic>
        <p:nvPicPr>
          <p:cNvPr id="5" name="Picture 4"/>
          <p:cNvPicPr>
            <a:picLocks noChangeAspect="1"/>
          </p:cNvPicPr>
          <p:nvPr/>
        </p:nvPicPr>
        <p:blipFill>
          <a:blip r:embed="rId4"/>
          <a:stretch>
            <a:fillRect/>
          </a:stretch>
        </p:blipFill>
        <p:spPr>
          <a:xfrm>
            <a:off x="798579" y="1341395"/>
            <a:ext cx="7956550" cy="1649944"/>
          </a:xfrm>
          <a:prstGeom prst="rect">
            <a:avLst/>
          </a:prstGeom>
        </p:spPr>
      </p:pic>
      <p:sp>
        <p:nvSpPr>
          <p:cNvPr id="6" name="TextBox 5"/>
          <p:cNvSpPr txBox="1"/>
          <p:nvPr/>
        </p:nvSpPr>
        <p:spPr>
          <a:xfrm>
            <a:off x="283210" y="1105035"/>
            <a:ext cx="381000" cy="276999"/>
          </a:xfrm>
          <a:prstGeom prst="rect">
            <a:avLst/>
          </a:prstGeom>
          <a:noFill/>
        </p:spPr>
        <p:txBody>
          <a:bodyPr wrap="square" rtlCol="0">
            <a:spAutoFit/>
          </a:bodyPr>
          <a:lstStyle/>
          <a:p>
            <a:r>
              <a:rPr lang="en-SG" sz="1200" dirty="0" smtClean="0">
                <a:solidFill>
                  <a:prstClr val="black"/>
                </a:solidFill>
                <a:latin typeface="Calibri"/>
              </a:rPr>
              <a:t>(a)</a:t>
            </a:r>
            <a:endParaRPr lang="en-SG" sz="1200" dirty="0">
              <a:solidFill>
                <a:prstClr val="black"/>
              </a:solidFill>
              <a:latin typeface="Calibri"/>
            </a:endParaRPr>
          </a:p>
        </p:txBody>
      </p:sp>
      <p:sp>
        <p:nvSpPr>
          <p:cNvPr id="7" name="TextBox 6"/>
          <p:cNvSpPr txBox="1"/>
          <p:nvPr/>
        </p:nvSpPr>
        <p:spPr>
          <a:xfrm>
            <a:off x="1383096" y="3427818"/>
            <a:ext cx="381000" cy="276999"/>
          </a:xfrm>
          <a:prstGeom prst="rect">
            <a:avLst/>
          </a:prstGeom>
          <a:noFill/>
        </p:spPr>
        <p:txBody>
          <a:bodyPr wrap="square" rtlCol="0">
            <a:spAutoFit/>
          </a:bodyPr>
          <a:lstStyle/>
          <a:p>
            <a:r>
              <a:rPr lang="en-SG" sz="1200" dirty="0" smtClean="0">
                <a:solidFill>
                  <a:prstClr val="black"/>
                </a:solidFill>
                <a:latin typeface="Calibri"/>
              </a:rPr>
              <a:t>(b)</a:t>
            </a:r>
            <a:endParaRPr lang="en-SG" sz="1200" dirty="0">
              <a:solidFill>
                <a:prstClr val="black"/>
              </a:solidFill>
              <a:latin typeface="Calibri"/>
            </a:endParaRPr>
          </a:p>
        </p:txBody>
      </p:sp>
      <p:pic>
        <p:nvPicPr>
          <p:cNvPr id="8" name="Picture 7"/>
          <p:cNvPicPr>
            <a:picLocks noChangeAspect="1"/>
          </p:cNvPicPr>
          <p:nvPr/>
        </p:nvPicPr>
        <p:blipFill>
          <a:blip r:embed="rId5"/>
          <a:stretch>
            <a:fillRect/>
          </a:stretch>
        </p:blipFill>
        <p:spPr>
          <a:xfrm>
            <a:off x="2190816" y="2991339"/>
            <a:ext cx="2560028" cy="2225821"/>
          </a:xfrm>
          <a:prstGeom prst="rect">
            <a:avLst/>
          </a:prstGeom>
        </p:spPr>
      </p:pic>
    </p:spTree>
    <p:custDataLst>
      <p:tags r:id="rId1"/>
    </p:custDataLst>
    <p:extLst>
      <p:ext uri="{BB962C8B-B14F-4D97-AF65-F5344CB8AC3E}">
        <p14:creationId xmlns:p14="http://schemas.microsoft.com/office/powerpoint/2010/main" val="108998559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smtClean="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pic>
        <p:nvPicPr>
          <p:cNvPr id="5" name="Picture 4"/>
          <p:cNvPicPr>
            <a:picLocks noChangeAspect="1"/>
          </p:cNvPicPr>
          <p:nvPr/>
        </p:nvPicPr>
        <p:blipFill>
          <a:blip r:embed="rId4"/>
          <a:stretch>
            <a:fillRect/>
          </a:stretch>
        </p:blipFill>
        <p:spPr>
          <a:xfrm>
            <a:off x="990746" y="764372"/>
            <a:ext cx="7956550" cy="1649944"/>
          </a:xfrm>
          <a:prstGeom prst="rect">
            <a:avLst/>
          </a:prstGeom>
        </p:spPr>
      </p:pic>
      <p:sp>
        <p:nvSpPr>
          <p:cNvPr id="6" name="TextBox 5"/>
          <p:cNvSpPr txBox="1"/>
          <p:nvPr/>
        </p:nvSpPr>
        <p:spPr>
          <a:xfrm>
            <a:off x="475377" y="528012"/>
            <a:ext cx="381000" cy="276999"/>
          </a:xfrm>
          <a:prstGeom prst="rect">
            <a:avLst/>
          </a:prstGeom>
          <a:noFill/>
        </p:spPr>
        <p:txBody>
          <a:bodyPr wrap="square" rtlCol="0">
            <a:spAutoFit/>
          </a:bodyPr>
          <a:lstStyle/>
          <a:p>
            <a:r>
              <a:rPr lang="en-SG" sz="1200" dirty="0" smtClean="0">
                <a:solidFill>
                  <a:prstClr val="black"/>
                </a:solidFill>
                <a:latin typeface="Calibri"/>
              </a:rPr>
              <a:t>(a)</a:t>
            </a:r>
            <a:endParaRPr lang="en-SG" sz="1200" dirty="0">
              <a:solidFill>
                <a:prstClr val="black"/>
              </a:solidFill>
              <a:latin typeface="Calibri"/>
            </a:endParaRPr>
          </a:p>
        </p:txBody>
      </p:sp>
      <p:sp>
        <p:nvSpPr>
          <p:cNvPr id="9" name="TextBox 8"/>
          <p:cNvSpPr txBox="1"/>
          <p:nvPr/>
        </p:nvSpPr>
        <p:spPr>
          <a:xfrm>
            <a:off x="665877" y="2489579"/>
            <a:ext cx="4017883" cy="2031325"/>
          </a:xfrm>
          <a:prstGeom prst="rect">
            <a:avLst/>
          </a:prstGeom>
          <a:noFill/>
        </p:spPr>
        <p:txBody>
          <a:bodyPr wrap="square" rtlCol="0">
            <a:spAutoFit/>
          </a:bodyPr>
          <a:lstStyle/>
          <a:p>
            <a:r>
              <a:rPr lang="en-SG" sz="1400" dirty="0">
                <a:solidFill>
                  <a:prstClr val="black"/>
                </a:solidFill>
                <a:latin typeface="Roboto Light"/>
              </a:rPr>
              <a:t>The range of the numerical scale for each axis should be large enough to include all data of interest, but small enough that there aren't large sections of the plot that are empty as the empty space serve no purpose, and have the net effect of compressing the available space for the plotted data. The plot itself should be large enough and neatly drawn so as to be easily legible.</a:t>
            </a:r>
          </a:p>
        </p:txBody>
      </p:sp>
      <p:pic>
        <p:nvPicPr>
          <p:cNvPr id="10" name="Picture 9"/>
          <p:cNvPicPr>
            <a:picLocks noChangeAspect="1"/>
          </p:cNvPicPr>
          <p:nvPr/>
        </p:nvPicPr>
        <p:blipFill>
          <a:blip r:embed="rId5"/>
          <a:stretch>
            <a:fillRect/>
          </a:stretch>
        </p:blipFill>
        <p:spPr>
          <a:xfrm>
            <a:off x="5036820" y="2625211"/>
            <a:ext cx="2819400" cy="1801486"/>
          </a:xfrm>
          <a:prstGeom prst="rect">
            <a:avLst/>
          </a:prstGeom>
        </p:spPr>
      </p:pic>
      <p:sp>
        <p:nvSpPr>
          <p:cNvPr id="11" name="TextBox 10"/>
          <p:cNvSpPr txBox="1"/>
          <p:nvPr/>
        </p:nvSpPr>
        <p:spPr>
          <a:xfrm>
            <a:off x="4523105" y="4514481"/>
            <a:ext cx="5817870" cy="246221"/>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a:t>
            </a:r>
            <a:r>
              <a:rPr lang="en-SG" sz="1000" i="1" dirty="0" smtClean="0">
                <a:solidFill>
                  <a:prstClr val="black"/>
                </a:solidFill>
                <a:latin typeface="Calibri"/>
                <a:hlinkClick r:id="rId6"/>
              </a:rPr>
              <a:t>www.faculty.virginia.edu/ASTR3130/lablinks/GuidePlots.html</a:t>
            </a:r>
            <a:r>
              <a:rPr lang="en-SG" sz="1000" i="1" dirty="0" smtClean="0">
                <a:solidFill>
                  <a:prstClr val="black"/>
                </a:solidFill>
                <a:latin typeface="Calibri"/>
              </a:rPr>
              <a:t> </a:t>
            </a:r>
            <a:endParaRPr lang="en-SG" sz="1000" i="1" dirty="0">
              <a:solidFill>
                <a:prstClr val="black"/>
              </a:solidFill>
              <a:latin typeface="Calibri"/>
            </a:endParaRPr>
          </a:p>
        </p:txBody>
      </p:sp>
    </p:spTree>
    <p:custDataLst>
      <p:tags r:id="rId1"/>
    </p:custDataLst>
    <p:extLst>
      <p:ext uri="{BB962C8B-B14F-4D97-AF65-F5344CB8AC3E}">
        <p14:creationId xmlns:p14="http://schemas.microsoft.com/office/powerpoint/2010/main" val="132755814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smtClean="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7" name="TextBox 6"/>
          <p:cNvSpPr txBox="1"/>
          <p:nvPr/>
        </p:nvSpPr>
        <p:spPr>
          <a:xfrm>
            <a:off x="844616" y="1019898"/>
            <a:ext cx="381000" cy="276999"/>
          </a:xfrm>
          <a:prstGeom prst="rect">
            <a:avLst/>
          </a:prstGeom>
          <a:noFill/>
        </p:spPr>
        <p:txBody>
          <a:bodyPr wrap="square" rtlCol="0">
            <a:spAutoFit/>
          </a:bodyPr>
          <a:lstStyle/>
          <a:p>
            <a:r>
              <a:rPr lang="en-SG" sz="1200" dirty="0" smtClean="0">
                <a:solidFill>
                  <a:prstClr val="black"/>
                </a:solidFill>
                <a:latin typeface="Calibri"/>
              </a:rPr>
              <a:t>(b)</a:t>
            </a:r>
            <a:endParaRPr lang="en-SG" sz="1200" dirty="0">
              <a:solidFill>
                <a:prstClr val="black"/>
              </a:solidFill>
              <a:latin typeface="Calibri"/>
            </a:endParaRPr>
          </a:p>
        </p:txBody>
      </p:sp>
      <p:pic>
        <p:nvPicPr>
          <p:cNvPr id="8" name="Picture 7"/>
          <p:cNvPicPr>
            <a:picLocks noChangeAspect="1"/>
          </p:cNvPicPr>
          <p:nvPr/>
        </p:nvPicPr>
        <p:blipFill>
          <a:blip r:embed="rId4"/>
          <a:stretch>
            <a:fillRect/>
          </a:stretch>
        </p:blipFill>
        <p:spPr>
          <a:xfrm>
            <a:off x="1652336" y="583419"/>
            <a:ext cx="2909504" cy="2529673"/>
          </a:xfrm>
          <a:prstGeom prst="rect">
            <a:avLst/>
          </a:prstGeom>
        </p:spPr>
      </p:pic>
      <p:sp>
        <p:nvSpPr>
          <p:cNvPr id="9" name="TextBox 8"/>
          <p:cNvSpPr txBox="1"/>
          <p:nvPr/>
        </p:nvSpPr>
        <p:spPr>
          <a:xfrm>
            <a:off x="475377" y="3168068"/>
            <a:ext cx="4361180" cy="1169551"/>
          </a:xfrm>
          <a:prstGeom prst="rect">
            <a:avLst/>
          </a:prstGeom>
          <a:noFill/>
        </p:spPr>
        <p:txBody>
          <a:bodyPr wrap="square" rtlCol="0">
            <a:spAutoFit/>
          </a:bodyPr>
          <a:lstStyle/>
          <a:p>
            <a:r>
              <a:rPr lang="en-SG" sz="1400" dirty="0">
                <a:solidFill>
                  <a:prstClr val="black"/>
                </a:solidFill>
                <a:latin typeface="Roboto Light"/>
              </a:rPr>
              <a:t>The pie chart shows too many slices which makes it hard for the reader to interpret the data. Simple pie charts displaying 2-3 categories may work just fine, but when displaying more data it is better to choose another chart type.</a:t>
            </a:r>
          </a:p>
        </p:txBody>
      </p:sp>
      <p:pic>
        <p:nvPicPr>
          <p:cNvPr id="10" name="Picture 9"/>
          <p:cNvPicPr>
            <a:picLocks noChangeAspect="1"/>
          </p:cNvPicPr>
          <p:nvPr/>
        </p:nvPicPr>
        <p:blipFill>
          <a:blip r:embed="rId5"/>
          <a:stretch>
            <a:fillRect/>
          </a:stretch>
        </p:blipFill>
        <p:spPr>
          <a:xfrm>
            <a:off x="5538470" y="1946756"/>
            <a:ext cx="2640330" cy="2442624"/>
          </a:xfrm>
          <a:prstGeom prst="rect">
            <a:avLst/>
          </a:prstGeom>
        </p:spPr>
      </p:pic>
      <p:sp>
        <p:nvSpPr>
          <p:cNvPr id="11" name="TextBox 10"/>
          <p:cNvSpPr txBox="1"/>
          <p:nvPr/>
        </p:nvSpPr>
        <p:spPr>
          <a:xfrm>
            <a:off x="2794963" y="4352215"/>
            <a:ext cx="6539403"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a:t>
            </a:r>
            <a:r>
              <a:rPr lang="en-SG" sz="1000" i="1" dirty="0" smtClean="0">
                <a:solidFill>
                  <a:prstClr val="black"/>
                </a:solidFill>
                <a:latin typeface="Calibri"/>
                <a:hlinkClick r:id="rId6"/>
              </a:rPr>
              <a:t>www.eea.europa.eu/data-and-maps/daviz/learn-more/chart-dos-and-donts</a:t>
            </a:r>
            <a:r>
              <a:rPr lang="en-SG" sz="1000" i="1" dirty="0">
                <a:solidFill>
                  <a:prstClr val="black"/>
                </a:solidFill>
                <a:latin typeface="Calibri"/>
              </a:rPr>
              <a:t>; </a:t>
            </a:r>
            <a:r>
              <a:rPr lang="en-SG" sz="1000" i="1" dirty="0">
                <a:solidFill>
                  <a:prstClr val="black"/>
                </a:solidFill>
                <a:latin typeface="Calibri"/>
                <a:hlinkClick r:id="rId7"/>
              </a:rPr>
              <a:t>http://</a:t>
            </a:r>
            <a:r>
              <a:rPr lang="en-SG" sz="1000" i="1" dirty="0" smtClean="0">
                <a:solidFill>
                  <a:prstClr val="black"/>
                </a:solidFill>
                <a:latin typeface="Calibri"/>
                <a:hlinkClick r:id="rId7"/>
              </a:rPr>
              <a:t>www.mathworks.com/matlabcentral/mlc-downloads/downloads/submissions/35277/versions/3/previews/html/Pie_Chart_2D_2_01.png</a:t>
            </a:r>
            <a:r>
              <a:rPr lang="en-SG" sz="1000" i="1" dirty="0" smtClean="0">
                <a:solidFill>
                  <a:prstClr val="black"/>
                </a:solidFill>
                <a:latin typeface="Calibri"/>
              </a:rPr>
              <a:t>  </a:t>
            </a:r>
            <a:endParaRPr lang="en-SG" sz="1000" i="1" dirty="0">
              <a:solidFill>
                <a:prstClr val="black"/>
              </a:solidFill>
              <a:latin typeface="Calibri"/>
            </a:endParaRPr>
          </a:p>
        </p:txBody>
      </p:sp>
    </p:spTree>
    <p:custDataLst>
      <p:tags r:id="rId1"/>
    </p:custDataLst>
    <p:extLst>
      <p:ext uri="{BB962C8B-B14F-4D97-AF65-F5344CB8AC3E}">
        <p14:creationId xmlns:p14="http://schemas.microsoft.com/office/powerpoint/2010/main" val="82411578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8412491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2000548"/>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Sit with your GBA’s team mates</a:t>
            </a:r>
          </a:p>
          <a:p>
            <a:pPr marL="457200" indent="-457200">
              <a:buFont typeface="+mj-lt"/>
              <a:buAutoNum type="arabicPeriod"/>
            </a:pPr>
            <a:endParaRPr lang="en-SG" sz="1600" dirty="0">
              <a:solidFill>
                <a:prstClr val="black"/>
              </a:solidFill>
              <a:latin typeface="Roboto Light"/>
            </a:endParaRPr>
          </a:p>
          <a:p>
            <a:pPr marL="457200" indent="-457200">
              <a:buFont typeface="+mj-lt"/>
              <a:buAutoNum type="arabicPeriod"/>
            </a:pPr>
            <a:r>
              <a:rPr lang="en-SG" sz="1600" dirty="0">
                <a:solidFill>
                  <a:prstClr val="black"/>
                </a:solidFill>
                <a:latin typeface="Roboto Light"/>
              </a:rPr>
              <a:t>Follow your instructor for the following exercises:</a:t>
            </a:r>
          </a:p>
          <a:p>
            <a:pPr marL="793750" indent="-342900">
              <a:buFontTx/>
              <a:buChar char="-"/>
            </a:pPr>
            <a:r>
              <a:rPr lang="en-SG" sz="1600" dirty="0">
                <a:solidFill>
                  <a:prstClr val="black"/>
                </a:solidFill>
                <a:latin typeface="Roboto Light"/>
              </a:rPr>
              <a:t>Data: </a:t>
            </a:r>
          </a:p>
          <a:p>
            <a:pPr marL="1250950" lvl="1" indent="-342900">
              <a:buFontTx/>
              <a:buChar char="-"/>
            </a:pPr>
            <a:r>
              <a:rPr lang="en-SG" sz="1600" dirty="0">
                <a:solidFill>
                  <a:prstClr val="black"/>
                </a:solidFill>
                <a:latin typeface="Roboto Light"/>
              </a:rPr>
              <a:t>global_superstore_2016.xlsx (orders)</a:t>
            </a:r>
          </a:p>
          <a:p>
            <a:pPr marL="1250950" lvl="1" indent="-342900">
              <a:buFontTx/>
              <a:buChar char="-"/>
            </a:pPr>
            <a:r>
              <a:rPr lang="en-US" sz="1600" dirty="0">
                <a:solidFill>
                  <a:prstClr val="black"/>
                </a:solidFill>
                <a:latin typeface="Roboto Light"/>
              </a:rPr>
              <a:t>Coffee </a:t>
            </a:r>
            <a:r>
              <a:rPr lang="en-US" sz="1600" dirty="0" err="1">
                <a:solidFill>
                  <a:prstClr val="black"/>
                </a:solidFill>
                <a:latin typeface="Roboto Light"/>
              </a:rPr>
              <a:t>Chain.xlsx</a:t>
            </a:r>
            <a:r>
              <a:rPr lang="en-US" sz="1600" dirty="0">
                <a:solidFill>
                  <a:prstClr val="black"/>
                </a:solidFill>
                <a:latin typeface="Roboto Light"/>
              </a:rPr>
              <a:t> and Office </a:t>
            </a:r>
            <a:r>
              <a:rPr lang="en-US" sz="1600" dirty="0" err="1">
                <a:solidFill>
                  <a:prstClr val="black"/>
                </a:solidFill>
                <a:latin typeface="Roboto Light"/>
              </a:rPr>
              <a:t>City.xlsx</a:t>
            </a:r>
            <a:endParaRPr lang="en-SG" sz="1600" dirty="0">
              <a:solidFill>
                <a:prstClr val="black"/>
              </a:solidFill>
              <a:latin typeface="Roboto Light"/>
            </a:endParaRPr>
          </a:p>
          <a:p>
            <a:endParaRPr lang="en-SG" sz="2800" dirty="0">
              <a:solidFill>
                <a:prstClr val="black"/>
              </a:solidFill>
              <a:latin typeface="Calibri"/>
            </a:endParaRPr>
          </a:p>
        </p:txBody>
      </p:sp>
    </p:spTree>
    <p:custDataLst>
      <p:tags r:id="rId1"/>
    </p:custDataLst>
    <p:extLst>
      <p:ext uri="{BB962C8B-B14F-4D97-AF65-F5344CB8AC3E}">
        <p14:creationId xmlns:p14="http://schemas.microsoft.com/office/powerpoint/2010/main" val="38383137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14" y="627283"/>
            <a:ext cx="2729261"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793" y="627283"/>
            <a:ext cx="2851470"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714" y="2863340"/>
            <a:ext cx="2729261" cy="18909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0793" y="2863340"/>
            <a:ext cx="2851470" cy="19014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16365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Calculation: Aggregate VS Record-Level</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181328" y="2425889"/>
            <a:ext cx="8817699" cy="1419800"/>
          </a:xfrm>
          <a:prstGeom prst="rect">
            <a:avLst/>
          </a:prstGeom>
        </p:spPr>
      </p:pic>
      <p:pic>
        <p:nvPicPr>
          <p:cNvPr id="5" name="Picture 4"/>
          <p:cNvPicPr>
            <a:picLocks noChangeAspect="1"/>
          </p:cNvPicPr>
          <p:nvPr/>
        </p:nvPicPr>
        <p:blipFill>
          <a:blip r:embed="rId5"/>
          <a:stretch>
            <a:fillRect/>
          </a:stretch>
        </p:blipFill>
        <p:spPr>
          <a:xfrm>
            <a:off x="4059740" y="1061731"/>
            <a:ext cx="3594100" cy="1066800"/>
          </a:xfrm>
          <a:prstGeom prst="rect">
            <a:avLst/>
          </a:prstGeom>
        </p:spPr>
      </p:pic>
    </p:spTree>
    <p:custDataLst>
      <p:tags r:id="rId1"/>
    </p:custDataLst>
    <p:extLst>
      <p:ext uri="{BB962C8B-B14F-4D97-AF65-F5344CB8AC3E}">
        <p14:creationId xmlns:p14="http://schemas.microsoft.com/office/powerpoint/2010/main" val="33630378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0"/>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Aggregate Functions</a:t>
            </a:r>
            <a:endParaRPr lang="en-SG" altLang="en-US" sz="3200" dirty="0">
              <a:latin typeface="Roboto Medium"/>
              <a:ea typeface="ヒラギノ角ゴ Pro W3"/>
              <a:cs typeface="ヒラギノ角ゴ Pro W3"/>
            </a:endParaRPr>
          </a:p>
        </p:txBody>
      </p:sp>
      <p:pic>
        <p:nvPicPr>
          <p:cNvPr id="6" name="Picture 5"/>
          <p:cNvPicPr>
            <a:picLocks noChangeAspect="1"/>
          </p:cNvPicPr>
          <p:nvPr/>
        </p:nvPicPr>
        <p:blipFill>
          <a:blip r:embed="rId4"/>
          <a:stretch>
            <a:fillRect/>
          </a:stretch>
        </p:blipFill>
        <p:spPr>
          <a:xfrm>
            <a:off x="4426495" y="639855"/>
            <a:ext cx="3744526" cy="1356671"/>
          </a:xfrm>
          <a:prstGeom prst="rect">
            <a:avLst/>
          </a:prstGeom>
        </p:spPr>
      </p:pic>
      <p:sp>
        <p:nvSpPr>
          <p:cNvPr id="7" name="TextBox 6"/>
          <p:cNvSpPr txBox="1"/>
          <p:nvPr/>
        </p:nvSpPr>
        <p:spPr>
          <a:xfrm>
            <a:off x="629647" y="934142"/>
            <a:ext cx="3960530" cy="1015663"/>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Aggregation of a measure</a:t>
            </a:r>
          </a:p>
          <a:p>
            <a:pPr marL="457200" indent="-457200">
              <a:buFont typeface="+mj-lt"/>
              <a:buAutoNum type="arabicPeriod"/>
            </a:pPr>
            <a:r>
              <a:rPr lang="en-SG" sz="1600" dirty="0">
                <a:solidFill>
                  <a:prstClr val="black"/>
                </a:solidFill>
                <a:latin typeface="Roboto Light"/>
              </a:rPr>
              <a:t>Aggregation of a dimension</a:t>
            </a:r>
          </a:p>
          <a:p>
            <a:endParaRPr lang="en-SG" sz="2800" dirty="0">
              <a:solidFill>
                <a:prstClr val="black"/>
              </a:solidFill>
              <a:latin typeface="Calibri"/>
            </a:endParaRPr>
          </a:p>
        </p:txBody>
      </p:sp>
      <p:pic>
        <p:nvPicPr>
          <p:cNvPr id="2" name="Picture 1"/>
          <p:cNvPicPr>
            <a:picLocks noChangeAspect="1"/>
          </p:cNvPicPr>
          <p:nvPr/>
        </p:nvPicPr>
        <p:blipFill>
          <a:blip r:embed="rId5"/>
          <a:stretch>
            <a:fillRect/>
          </a:stretch>
        </p:blipFill>
        <p:spPr>
          <a:xfrm>
            <a:off x="232114" y="2101570"/>
            <a:ext cx="8716126" cy="1456101"/>
          </a:xfrm>
          <a:prstGeom prst="rect">
            <a:avLst/>
          </a:prstGeom>
        </p:spPr>
      </p:pic>
      <p:sp>
        <p:nvSpPr>
          <p:cNvPr id="3" name="Rectangle 2"/>
          <p:cNvSpPr/>
          <p:nvPr/>
        </p:nvSpPr>
        <p:spPr>
          <a:xfrm>
            <a:off x="2050547" y="3705262"/>
            <a:ext cx="6305867" cy="707886"/>
          </a:xfrm>
          <a:prstGeom prst="rect">
            <a:avLst/>
          </a:prstGeom>
        </p:spPr>
        <p:txBody>
          <a:bodyPr wrap="square">
            <a:spAutoFit/>
          </a:bodyPr>
          <a:lstStyle/>
          <a:p>
            <a:r>
              <a:rPr lang="en-SG" sz="1000" dirty="0">
                <a:solidFill>
                  <a:prstClr val="black"/>
                </a:solidFill>
                <a:latin typeface="Roboto Light"/>
                <a:hlinkClick r:id="rId6"/>
              </a:rPr>
              <a:t>More information:</a:t>
            </a:r>
          </a:p>
          <a:p>
            <a:endParaRPr lang="en-SG" sz="1000" dirty="0">
              <a:solidFill>
                <a:prstClr val="black"/>
              </a:solidFill>
              <a:latin typeface="Roboto Light"/>
              <a:hlinkClick r:id="rId6"/>
            </a:endParaRPr>
          </a:p>
          <a:p>
            <a:pPr marL="285750" indent="-285750">
              <a:buFont typeface="Arial" charset="0"/>
              <a:buChar char="•"/>
            </a:pPr>
            <a:r>
              <a:rPr lang="en-US" sz="1000" dirty="0">
                <a:hlinkClick r:id="rId7"/>
              </a:rPr>
              <a:t>https://help.tableau.com/current/pro/desktop/en-us/calculations_aggregation.htm</a:t>
            </a:r>
            <a:endParaRPr lang="en-SG" sz="1000" dirty="0">
              <a:solidFill>
                <a:prstClr val="black"/>
              </a:solidFill>
              <a:latin typeface="Roboto Light"/>
            </a:endParaRPr>
          </a:p>
          <a:p>
            <a:pPr marL="285750" indent="-285750">
              <a:buFont typeface="Arial" charset="0"/>
              <a:buChar char="•"/>
            </a:pPr>
            <a:r>
              <a:rPr lang="en-US" sz="1000" dirty="0">
                <a:hlinkClick r:id="rId8"/>
              </a:rPr>
              <a:t>https://help.tableau.com/current/pro/desktop/en-us/calculations_calculatedfields_aggregate_create.htm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226186543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926218" y="1338376"/>
            <a:ext cx="5502447" cy="3368364"/>
          </a:xfrm>
          <a:prstGeom prst="rect">
            <a:avLst/>
          </a:prstGeom>
        </p:spPr>
      </p:pic>
    </p:spTree>
    <p:custDataLst>
      <p:tags r:id="rId1"/>
    </p:custDataLst>
    <p:extLst>
      <p:ext uri="{BB962C8B-B14F-4D97-AF65-F5344CB8AC3E}">
        <p14:creationId xmlns:p14="http://schemas.microsoft.com/office/powerpoint/2010/main" val="120155461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926218" y="1760538"/>
            <a:ext cx="5502447" cy="3368364"/>
          </a:xfrm>
          <a:prstGeom prst="rect">
            <a:avLst/>
          </a:prstGeom>
        </p:spPr>
      </p:pic>
      <p:pic>
        <p:nvPicPr>
          <p:cNvPr id="2" name="Picture 1"/>
          <p:cNvPicPr>
            <a:picLocks noChangeAspect="1"/>
          </p:cNvPicPr>
          <p:nvPr/>
        </p:nvPicPr>
        <p:blipFill>
          <a:blip r:embed="rId5"/>
          <a:stretch>
            <a:fillRect/>
          </a:stretch>
        </p:blipFill>
        <p:spPr>
          <a:xfrm>
            <a:off x="3258607" y="929063"/>
            <a:ext cx="5500956" cy="769108"/>
          </a:xfrm>
          <a:prstGeom prst="rect">
            <a:avLst/>
          </a:prstGeom>
        </p:spPr>
      </p:pic>
    </p:spTree>
    <p:custDataLst>
      <p:tags r:id="rId1"/>
    </p:custDataLst>
    <p:extLst>
      <p:ext uri="{BB962C8B-B14F-4D97-AF65-F5344CB8AC3E}">
        <p14:creationId xmlns:p14="http://schemas.microsoft.com/office/powerpoint/2010/main" val="292408529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5" name="Picture 4"/>
          <p:cNvPicPr>
            <a:picLocks noChangeAspect="1"/>
          </p:cNvPicPr>
          <p:nvPr/>
        </p:nvPicPr>
        <p:blipFill>
          <a:blip r:embed="rId4"/>
          <a:stretch>
            <a:fillRect/>
          </a:stretch>
        </p:blipFill>
        <p:spPr>
          <a:xfrm>
            <a:off x="4862814" y="171917"/>
            <a:ext cx="3623961" cy="4854009"/>
          </a:xfrm>
          <a:prstGeom prst="rect">
            <a:avLst/>
          </a:prstGeom>
        </p:spPr>
      </p:pic>
      <p:sp>
        <p:nvSpPr>
          <p:cNvPr id="6" name="TextBox 5"/>
          <p:cNvSpPr txBox="1"/>
          <p:nvPr/>
        </p:nvSpPr>
        <p:spPr>
          <a:xfrm>
            <a:off x="3103518" y="848412"/>
            <a:ext cx="1710725" cy="369332"/>
          </a:xfrm>
          <a:prstGeom prst="rect">
            <a:avLst/>
          </a:prstGeom>
          <a:noFill/>
        </p:spPr>
        <p:txBody>
          <a:bodyPr wrap="none" rtlCol="0">
            <a:spAutoFit/>
          </a:bodyPr>
          <a:lstStyle/>
          <a:p>
            <a:r>
              <a:rPr lang="en-US" dirty="0">
                <a:latin typeface="Roboto Light"/>
              </a:rPr>
              <a:t>percent of total</a:t>
            </a:r>
          </a:p>
        </p:txBody>
      </p:sp>
    </p:spTree>
    <p:custDataLst>
      <p:tags r:id="rId1"/>
    </p:custDataLst>
    <p:extLst>
      <p:ext uri="{BB962C8B-B14F-4D97-AF65-F5344CB8AC3E}">
        <p14:creationId xmlns:p14="http://schemas.microsoft.com/office/powerpoint/2010/main" val="293655142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3" name="Picture 2"/>
          <p:cNvPicPr>
            <a:picLocks noChangeAspect="1"/>
          </p:cNvPicPr>
          <p:nvPr/>
        </p:nvPicPr>
        <p:blipFill>
          <a:blip r:embed="rId4"/>
          <a:stretch>
            <a:fillRect/>
          </a:stretch>
        </p:blipFill>
        <p:spPr>
          <a:xfrm>
            <a:off x="1372901" y="1178719"/>
            <a:ext cx="7668491" cy="3857625"/>
          </a:xfrm>
          <a:prstGeom prst="rect">
            <a:avLst/>
          </a:prstGeom>
        </p:spPr>
      </p:pic>
      <p:sp>
        <p:nvSpPr>
          <p:cNvPr id="5" name="TextBox 4"/>
          <p:cNvSpPr txBox="1"/>
          <p:nvPr/>
        </p:nvSpPr>
        <p:spPr>
          <a:xfrm>
            <a:off x="1085850" y="764372"/>
            <a:ext cx="1313180" cy="338554"/>
          </a:xfrm>
          <a:prstGeom prst="rect">
            <a:avLst/>
          </a:prstGeom>
          <a:noFill/>
        </p:spPr>
        <p:txBody>
          <a:bodyPr wrap="none" rtlCol="0">
            <a:spAutoFit/>
          </a:bodyPr>
          <a:lstStyle/>
          <a:p>
            <a:r>
              <a:rPr lang="en-US" sz="1600" dirty="0">
                <a:latin typeface="Roboto Light"/>
              </a:rPr>
              <a:t>running total</a:t>
            </a:r>
          </a:p>
        </p:txBody>
      </p:sp>
    </p:spTree>
    <p:custDataLst>
      <p:tags r:id="rId1"/>
    </p:custDataLst>
    <p:extLst>
      <p:ext uri="{BB962C8B-B14F-4D97-AF65-F5344CB8AC3E}">
        <p14:creationId xmlns:p14="http://schemas.microsoft.com/office/powerpoint/2010/main" val="20438223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764372"/>
            <a:ext cx="4536819" cy="338554"/>
          </a:xfrm>
          <a:prstGeom prst="rect">
            <a:avLst/>
          </a:prstGeom>
          <a:noFill/>
        </p:spPr>
        <p:txBody>
          <a:bodyPr wrap="none" rtlCol="0">
            <a:spAutoFit/>
          </a:bodyPr>
          <a:lstStyle/>
          <a:p>
            <a:r>
              <a:rPr lang="en-US" sz="1600" dirty="0">
                <a:latin typeface="Roboto Light"/>
              </a:rPr>
              <a:t>running total for each year: Is this chart correct?</a:t>
            </a:r>
          </a:p>
        </p:txBody>
      </p:sp>
      <p:pic>
        <p:nvPicPr>
          <p:cNvPr id="2" name="Picture 1"/>
          <p:cNvPicPr>
            <a:picLocks noChangeAspect="1"/>
          </p:cNvPicPr>
          <p:nvPr/>
        </p:nvPicPr>
        <p:blipFill>
          <a:blip r:embed="rId4"/>
          <a:stretch>
            <a:fillRect/>
          </a:stretch>
        </p:blipFill>
        <p:spPr>
          <a:xfrm>
            <a:off x="1257300" y="1124421"/>
            <a:ext cx="7689266" cy="3911923"/>
          </a:xfrm>
          <a:prstGeom prst="rect">
            <a:avLst/>
          </a:prstGeom>
        </p:spPr>
      </p:pic>
    </p:spTree>
    <p:custDataLst>
      <p:tags r:id="rId1"/>
    </p:custDataLst>
    <p:extLst>
      <p:ext uri="{BB962C8B-B14F-4D97-AF65-F5344CB8AC3E}">
        <p14:creationId xmlns:p14="http://schemas.microsoft.com/office/powerpoint/2010/main" val="193421504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85351" cy="338554"/>
          </a:xfrm>
          <a:prstGeom prst="rect">
            <a:avLst/>
          </a:prstGeom>
          <a:noFill/>
        </p:spPr>
        <p:txBody>
          <a:bodyPr wrap="none" rtlCol="0">
            <a:spAutoFit/>
          </a:bodyPr>
          <a:lstStyle/>
          <a:p>
            <a:r>
              <a:rPr lang="en-US" sz="1600" dirty="0">
                <a:latin typeface="Roboto Light"/>
              </a:rPr>
              <a:t>running total for each year: </a:t>
            </a:r>
          </a:p>
        </p:txBody>
      </p:sp>
      <p:pic>
        <p:nvPicPr>
          <p:cNvPr id="6" name="Picture 5"/>
          <p:cNvPicPr>
            <a:picLocks noChangeAspect="1"/>
          </p:cNvPicPr>
          <p:nvPr/>
        </p:nvPicPr>
        <p:blipFill>
          <a:blip r:embed="rId4"/>
          <a:stretch>
            <a:fillRect/>
          </a:stretch>
        </p:blipFill>
        <p:spPr>
          <a:xfrm>
            <a:off x="1260887" y="1041372"/>
            <a:ext cx="7725822" cy="3897728"/>
          </a:xfrm>
          <a:prstGeom prst="rect">
            <a:avLst/>
          </a:prstGeom>
        </p:spPr>
      </p:pic>
    </p:spTree>
    <p:custDataLst>
      <p:tags r:id="rId1"/>
    </p:custDataLst>
    <p:extLst>
      <p:ext uri="{BB962C8B-B14F-4D97-AF65-F5344CB8AC3E}">
        <p14:creationId xmlns:p14="http://schemas.microsoft.com/office/powerpoint/2010/main" val="189586097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67718" cy="338554"/>
          </a:xfrm>
          <a:prstGeom prst="rect">
            <a:avLst/>
          </a:prstGeom>
          <a:noFill/>
        </p:spPr>
        <p:txBody>
          <a:bodyPr wrap="none" rtlCol="0">
            <a:spAutoFit/>
          </a:bodyPr>
          <a:lstStyle/>
          <a:p>
            <a:r>
              <a:rPr lang="en-US" sz="1600" dirty="0" smtClean="0">
                <a:latin typeface="Roboto Light"/>
              </a:rPr>
              <a:t>Compare “Compute Using”: </a:t>
            </a:r>
            <a:endParaRPr lang="en-US" sz="1600" dirty="0">
              <a:latin typeface="Roboto Light"/>
            </a:endParaRPr>
          </a:p>
        </p:txBody>
      </p:sp>
      <p:pic>
        <p:nvPicPr>
          <p:cNvPr id="2" name="Picture 1"/>
          <p:cNvPicPr>
            <a:picLocks noChangeAspect="1"/>
          </p:cNvPicPr>
          <p:nvPr/>
        </p:nvPicPr>
        <p:blipFill>
          <a:blip r:embed="rId4"/>
          <a:stretch>
            <a:fillRect/>
          </a:stretch>
        </p:blipFill>
        <p:spPr>
          <a:xfrm>
            <a:off x="1375954" y="1160294"/>
            <a:ext cx="6870989" cy="3834181"/>
          </a:xfrm>
          <a:prstGeom prst="rect">
            <a:avLst/>
          </a:prstGeom>
        </p:spPr>
      </p:pic>
    </p:spTree>
    <p:custDataLst>
      <p:tags r:id="rId1"/>
    </p:custDataLst>
    <p:extLst>
      <p:ext uri="{BB962C8B-B14F-4D97-AF65-F5344CB8AC3E}">
        <p14:creationId xmlns:p14="http://schemas.microsoft.com/office/powerpoint/2010/main" val="41680078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970120" y="764372"/>
            <a:ext cx="5331106" cy="3487619"/>
          </a:xfrm>
          <a:prstGeom prst="rect">
            <a:avLst/>
          </a:prstGeom>
        </p:spPr>
      </p:pic>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730382" y="4260978"/>
            <a:ext cx="6881151" cy="553998"/>
          </a:xfrm>
          <a:prstGeom prst="rect">
            <a:avLst/>
          </a:prstGeom>
          <a:noFill/>
        </p:spPr>
        <p:txBody>
          <a:bodyPr wrap="square" rtlCol="0">
            <a:spAutoFit/>
          </a:bodyPr>
          <a:lstStyle/>
          <a:p>
            <a:r>
              <a:rPr lang="en-US" sz="1000" b="1" dirty="0">
                <a:latin typeface="Roboto Light"/>
              </a:rPr>
              <a:t>More Information:</a:t>
            </a:r>
          </a:p>
          <a:p>
            <a:endParaRPr lang="en-US" sz="1000" dirty="0">
              <a:latin typeface="Roboto Light"/>
            </a:endParaRPr>
          </a:p>
          <a:p>
            <a:r>
              <a:rPr lang="en-US" sz="1000" dirty="0">
                <a:latin typeface="Roboto Light"/>
                <a:hlinkClick r:id="rId5"/>
              </a:rPr>
              <a:t>https://help.tableau.com/current/pro/desktop/en-us/calculations_tablecalculations.htm</a:t>
            </a:r>
            <a:endParaRPr lang="en-US" sz="1000" dirty="0">
              <a:latin typeface="Roboto Light"/>
            </a:endParaRPr>
          </a:p>
        </p:txBody>
      </p:sp>
    </p:spTree>
    <p:custDataLst>
      <p:tags r:id="rId1"/>
    </p:custDataLst>
    <p:extLst>
      <p:ext uri="{BB962C8B-B14F-4D97-AF65-F5344CB8AC3E}">
        <p14:creationId xmlns:p14="http://schemas.microsoft.com/office/powerpoint/2010/main" val="418103174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030" y="649740"/>
            <a:ext cx="2956782" cy="21558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164" y="639347"/>
            <a:ext cx="3163620" cy="2166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806" y="2960059"/>
            <a:ext cx="3145543" cy="20537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441909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a:t>
                      </a:r>
                      <a:r>
                        <a:rPr lang="en-US" b="0" i="0" dirty="0" smtClean="0">
                          <a:solidFill>
                            <a:schemeClr val="bg1"/>
                          </a:solidFill>
                          <a:latin typeface="Roboto" panose="02000000000000000000" pitchFamily="2" charset="0"/>
                          <a:ea typeface="Roboto" panose="02000000000000000000" pitchFamily="2" charset="0"/>
                          <a:hlinkClick r:id="rId2"/>
                        </a:rPr>
                        <a:t>canvas.suss.edu.sg/courses/31564</a:t>
                      </a:r>
                      <a:r>
                        <a:rPr lang="en-US" b="0" i="0" dirty="0" smtClean="0">
                          <a:solidFill>
                            <a:schemeClr val="bg1"/>
                          </a:solidFill>
                          <a:latin typeface="Roboto" panose="02000000000000000000" pitchFamily="2" charset="0"/>
                          <a:ea typeface="Roboto" panose="02000000000000000000" pitchFamily="2" charset="0"/>
                        </a:rPr>
                        <a:t>  </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xmlns=""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xmlns=""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xmlns=""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smtClean="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smtClean="0">
                          <a:solidFill>
                            <a:schemeClr val="bg1"/>
                          </a:solidFill>
                          <a:latin typeface="Roboto" panose="02000000000000000000" pitchFamily="2" charset="0"/>
                          <a:ea typeface="Roboto" panose="02000000000000000000" pitchFamily="2" charset="0"/>
                        </a:rPr>
                        <a:t> </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484725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basic idea of the RGB colour system is that any coloured light can be matched by a weighted sum of any three distinct primary colours</a:t>
            </a:r>
          </a:p>
          <a:p>
            <a:pPr marL="1830388" indent="0">
              <a:spcBef>
                <a:spcPts val="0"/>
              </a:spcBef>
              <a:spcAft>
                <a:spcPts val="1200"/>
              </a:spcAft>
              <a:buClr>
                <a:srgbClr val="CE0000"/>
              </a:buClr>
              <a:buNone/>
            </a:pPr>
            <a:r>
              <a:rPr lang="en-GB" sz="1800" dirty="0">
                <a:latin typeface="Roboto Light" panose="02000000000000000000" pitchFamily="2" charset="0"/>
                <a:ea typeface="Roboto Light" panose="02000000000000000000" pitchFamily="2" charset="0"/>
              </a:rPr>
              <a:t>C ≡ </a:t>
            </a:r>
            <a:r>
              <a:rPr lang="en-GB" sz="1800" i="1" dirty="0" err="1">
                <a:latin typeface="Roboto Light" panose="02000000000000000000" pitchFamily="2" charset="0"/>
                <a:ea typeface="Roboto Light" panose="02000000000000000000" pitchFamily="2" charset="0"/>
              </a:rPr>
              <a:t>r</a:t>
            </a:r>
            <a:r>
              <a:rPr lang="en-GB" sz="1800" dirty="0" err="1">
                <a:latin typeface="Roboto Light" panose="02000000000000000000" pitchFamily="2" charset="0"/>
                <a:ea typeface="Roboto Light" panose="02000000000000000000" pitchFamily="2" charset="0"/>
              </a:rPr>
              <a:t>R</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g</a:t>
            </a:r>
            <a:r>
              <a:rPr lang="en-GB" sz="1800" dirty="0" err="1">
                <a:latin typeface="Roboto Light" panose="02000000000000000000" pitchFamily="2" charset="0"/>
                <a:ea typeface="Roboto Light" panose="02000000000000000000" pitchFamily="2" charset="0"/>
              </a:rPr>
              <a:t>G</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b</a:t>
            </a:r>
            <a:r>
              <a:rPr lang="en-GB" sz="1800" dirty="0" err="1">
                <a:latin typeface="Roboto Light" panose="02000000000000000000" pitchFamily="2" charset="0"/>
                <a:ea typeface="Roboto Light" panose="02000000000000000000" pitchFamily="2" charset="0"/>
              </a:rPr>
              <a:t>B</a:t>
            </a:r>
            <a:r>
              <a:rPr lang="en-GB" sz="1800" dirty="0">
                <a:latin typeface="Roboto Light" panose="02000000000000000000" pitchFamily="2" charset="0"/>
                <a:ea typeface="Roboto Light" panose="02000000000000000000" pitchFamily="2" charset="0"/>
              </a:rPr>
              <a:t>, </a:t>
            </a:r>
          </a:p>
          <a:p>
            <a:pPr marL="1870075" lvl="3" indent="-612775">
              <a:spcBef>
                <a:spcPts val="0"/>
              </a:spcBef>
              <a:spcAft>
                <a:spcPts val="1200"/>
              </a:spcAft>
              <a:buClr>
                <a:srgbClr val="CE0000"/>
              </a:buClr>
              <a:buNone/>
            </a:pPr>
            <a:r>
              <a:rPr lang="en-GB" sz="1400" dirty="0">
                <a:latin typeface="Roboto Light" panose="02000000000000000000" pitchFamily="2" charset="0"/>
                <a:ea typeface="Roboto Light" panose="02000000000000000000" pitchFamily="2" charset="0"/>
              </a:rPr>
              <a:t>where </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C is the colour to be matched</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R, G, and B are primary sources to be used to create a match</a:t>
            </a:r>
            <a:br>
              <a:rPr lang="en-GB" sz="1400" dirty="0">
                <a:latin typeface="Roboto Light" panose="02000000000000000000" pitchFamily="2" charset="0"/>
                <a:ea typeface="Roboto Light" panose="02000000000000000000" pitchFamily="2" charset="0"/>
              </a:rPr>
            </a:br>
            <a:r>
              <a:rPr lang="en-GB" sz="1400" i="1" dirty="0">
                <a:latin typeface="Roboto Light" panose="02000000000000000000" pitchFamily="2" charset="0"/>
                <a:ea typeface="Roboto Light" panose="02000000000000000000" pitchFamily="2" charset="0"/>
              </a:rPr>
              <a:t>r, g, and b </a:t>
            </a:r>
            <a:r>
              <a:rPr lang="en-GB" sz="1400" dirty="0">
                <a:latin typeface="Roboto Light" panose="02000000000000000000" pitchFamily="2" charset="0"/>
                <a:ea typeface="Roboto Light" panose="02000000000000000000" pitchFamily="2" charset="0"/>
              </a:rPr>
              <a:t>are the amounts of each primary source</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 denotes a perceptual match</a:t>
            </a:r>
          </a:p>
        </p:txBody>
      </p:sp>
    </p:spTree>
    <p:extLst>
      <p:ext uri="{BB962C8B-B14F-4D97-AF65-F5344CB8AC3E}">
        <p14:creationId xmlns:p14="http://schemas.microsoft.com/office/powerpoint/2010/main" val="42535633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pic>
        <p:nvPicPr>
          <p:cNvPr id="6" name="Content Placeholder 5"/>
          <p:cNvPicPr>
            <a:picLocks noGrp="1" noChangeAspect="1"/>
          </p:cNvPicPr>
          <p:nvPr>
            <p:ph idx="1"/>
          </p:nvPr>
        </p:nvPicPr>
        <p:blipFill>
          <a:blip r:embed="rId2"/>
          <a:stretch>
            <a:fillRect/>
          </a:stretch>
        </p:blipFill>
        <p:spPr>
          <a:xfrm>
            <a:off x="2412846" y="2006955"/>
            <a:ext cx="3530753" cy="2269349"/>
          </a:xfrm>
          <a:prstGeom prst="rect">
            <a:avLst/>
          </a:prstGeom>
        </p:spPr>
      </p:pic>
    </p:spTree>
    <p:extLst>
      <p:ext uri="{BB962C8B-B14F-4D97-AF65-F5344CB8AC3E}">
        <p14:creationId xmlns:p14="http://schemas.microsoft.com/office/powerpoint/2010/main" val="2415019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uses a set of abstract primaries called </a:t>
            </a:r>
            <a:r>
              <a:rPr lang="en-GB" sz="1800" i="1" dirty="0">
                <a:solidFill>
                  <a:srgbClr val="01385B"/>
                </a:solidFill>
                <a:latin typeface="Roboto" panose="02000000000000000000" pitchFamily="2" charset="0"/>
                <a:ea typeface="Roboto" panose="02000000000000000000" pitchFamily="2" charset="0"/>
              </a:rPr>
              <a:t>tristimulus values </a:t>
            </a:r>
            <a:r>
              <a:rPr lang="en-GB" sz="1800" dirty="0">
                <a:latin typeface="Roboto Light" panose="02000000000000000000" pitchFamily="2" charset="0"/>
                <a:ea typeface="Roboto Light" panose="02000000000000000000" pitchFamily="2" charset="0"/>
              </a:rPr>
              <a:t>that are labelled </a:t>
            </a:r>
            <a:r>
              <a:rPr lang="en-GB" sz="1800" i="1" dirty="0">
                <a:solidFill>
                  <a:srgbClr val="01385B"/>
                </a:solidFill>
                <a:latin typeface="Roboto" panose="02000000000000000000" pitchFamily="2" charset="0"/>
                <a:ea typeface="Roboto" panose="02000000000000000000" pitchFamily="2" charset="0"/>
              </a:rPr>
              <a:t>XYZ</a:t>
            </a:r>
            <a:r>
              <a:rPr lang="en-GB" sz="1800" dirty="0">
                <a:latin typeface="Roboto Light" panose="02000000000000000000" pitchFamily="2" charset="0"/>
                <a:ea typeface="Roboto Light" panose="02000000000000000000" pitchFamily="2" charset="0"/>
              </a:rPr>
              <a:t>. These values are chosen for their mathematical properties, and not because they match any set of actual lights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is by far the most widely adopted colour system to measure coloured lights. We should always use the CIE colour system when precise colour specification is required</a:t>
            </a:r>
          </a:p>
        </p:txBody>
      </p:sp>
    </p:spTree>
    <p:extLst>
      <p:ext uri="{BB962C8B-B14F-4D97-AF65-F5344CB8AC3E}">
        <p14:creationId xmlns:p14="http://schemas.microsoft.com/office/powerpoint/2010/main" val="108119239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9504</TotalTime>
  <Words>2817</Words>
  <Application>Microsoft Office PowerPoint</Application>
  <PresentationFormat>On-screen Show (16:9)</PresentationFormat>
  <Paragraphs>306</Paragraphs>
  <Slides>62</Slides>
  <Notes>35</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Montserrat Medium</vt:lpstr>
      <vt:lpstr>黑体</vt:lpstr>
      <vt:lpstr>System Font Regular</vt:lpstr>
      <vt:lpstr>ヒラギノ角ゴ Pro W3</vt:lpstr>
      <vt:lpstr>Arial</vt:lpstr>
      <vt:lpstr>Calibri</vt:lpstr>
      <vt:lpstr>Lucida Sans</vt:lpstr>
      <vt:lpstr>Roboto</vt:lpstr>
      <vt:lpstr>Roboto Light</vt:lpstr>
      <vt:lpstr>Roboto Medium</vt:lpstr>
      <vt:lpstr>Wingdings</vt:lpstr>
      <vt:lpstr>Office Theme</vt:lpstr>
      <vt:lpstr>Visualisation for Business ANL 201</vt:lpstr>
      <vt:lpstr>Four Components of Data Visualisation</vt:lpstr>
      <vt:lpstr>Visual Cues</vt:lpstr>
      <vt:lpstr>Visual Cues</vt:lpstr>
      <vt:lpstr>Visual Cues</vt:lpstr>
      <vt:lpstr>Visual Cues</vt:lpstr>
      <vt:lpstr>Visual Cues</vt:lpstr>
      <vt:lpstr>Visual Cues</vt:lpstr>
      <vt:lpstr>Visual Cues</vt:lpstr>
      <vt:lpstr>Visual Cues</vt:lpstr>
      <vt:lpstr>Visual Cues</vt:lpstr>
      <vt:lpstr>Visual Cues</vt:lpstr>
      <vt:lpstr>Class Discussion 1</vt:lpstr>
      <vt:lpstr>Class Discussion 1</vt:lpstr>
      <vt:lpstr>Coordinate Systems</vt:lpstr>
      <vt:lpstr>Coordinate Systems</vt:lpstr>
      <vt:lpstr>Coordinate Systems</vt:lpstr>
      <vt:lpstr>Coordinate Systems</vt:lpstr>
      <vt:lpstr>Coordinate Systems</vt:lpstr>
      <vt:lpstr>Coordinate Systems</vt:lpstr>
      <vt:lpstr>Coordinate System</vt:lpstr>
      <vt:lpstr>Coordinate Systems</vt:lpstr>
      <vt:lpstr>Coordinate Systems</vt:lpstr>
      <vt:lpstr>Coordinate Systems</vt:lpstr>
      <vt:lpstr>Coordinate Systems</vt:lpstr>
      <vt:lpstr>Scales</vt:lpstr>
      <vt:lpstr>Scales</vt:lpstr>
      <vt:lpstr>Scales</vt:lpstr>
      <vt:lpstr>Scales</vt:lpstr>
      <vt:lpstr>Context</vt:lpstr>
      <vt:lpstr>Context</vt:lpstr>
      <vt:lpstr>Context</vt:lpstr>
      <vt:lpstr>Context</vt:lpstr>
      <vt:lpstr>Context</vt:lpstr>
      <vt:lpstr>PowerPoint Presentation</vt:lpstr>
      <vt:lpstr>PowerPoint Presentation</vt:lpstr>
      <vt:lpstr>Context</vt:lpstr>
      <vt:lpstr>Context</vt:lpstr>
      <vt:lpstr>PowerPoint Presentation</vt:lpstr>
      <vt:lpstr>Context</vt:lpstr>
      <vt:lpstr>PowerPoint Presentation</vt:lpstr>
      <vt:lpstr>PowerPoint Presentation</vt:lpstr>
      <vt:lpstr>PowerPoint Presentation</vt:lpstr>
      <vt:lpstr>Class Activity: Data Visualisation Evaluation </vt:lpstr>
      <vt:lpstr>PowerPoint Presentation</vt:lpstr>
      <vt:lpstr>PowerPoint Presentation</vt:lpstr>
      <vt:lpstr>PowerPoint Presentation</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Zhang Yimiao (SUSS)</cp:lastModifiedBy>
  <cp:revision>263</cp:revision>
  <dcterms:created xsi:type="dcterms:W3CDTF">2010-04-12T23:12:02Z</dcterms:created>
  <dcterms:modified xsi:type="dcterms:W3CDTF">2021-01-04T08:03:48Z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